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0693400" cy="7562850"/>
  <p:notesSz cx="10693400" cy="7562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1428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50" b="1" i="0">
                <a:solidFill>
                  <a:srgbClr val="003CA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50" b="1" i="0">
                <a:solidFill>
                  <a:srgbClr val="003CA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937258"/>
            <a:ext cx="7717790" cy="5622290"/>
          </a:xfrm>
          <a:custGeom>
            <a:avLst/>
            <a:gdLst/>
            <a:ahLst/>
            <a:cxnLst/>
            <a:rect l="l" t="t" r="r" b="b"/>
            <a:pathLst>
              <a:path w="7717790" h="5622290">
                <a:moveTo>
                  <a:pt x="0" y="5621778"/>
                </a:moveTo>
                <a:lnTo>
                  <a:pt x="7717685" y="5621778"/>
                </a:lnTo>
                <a:lnTo>
                  <a:pt x="7717685" y="0"/>
                </a:lnTo>
                <a:lnTo>
                  <a:pt x="0" y="0"/>
                </a:lnTo>
                <a:lnTo>
                  <a:pt x="0" y="5621778"/>
                </a:lnTo>
                <a:close/>
              </a:path>
            </a:pathLst>
          </a:custGeom>
          <a:solidFill>
            <a:srgbClr val="003C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7717790" cy="1868805"/>
          </a:xfrm>
          <a:custGeom>
            <a:avLst/>
            <a:gdLst/>
            <a:ahLst/>
            <a:cxnLst/>
            <a:rect l="l" t="t" r="r" b="b"/>
            <a:pathLst>
              <a:path w="7717790" h="1868805">
                <a:moveTo>
                  <a:pt x="0" y="1868179"/>
                </a:moveTo>
                <a:lnTo>
                  <a:pt x="7717685" y="1868179"/>
                </a:lnTo>
                <a:lnTo>
                  <a:pt x="7717685" y="0"/>
                </a:lnTo>
                <a:lnTo>
                  <a:pt x="0" y="0"/>
                </a:lnTo>
                <a:lnTo>
                  <a:pt x="0" y="1868179"/>
                </a:lnTo>
                <a:close/>
              </a:path>
            </a:pathLst>
          </a:custGeom>
          <a:solidFill>
            <a:srgbClr val="003CA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886331"/>
            <a:ext cx="5731015" cy="437540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50" b="1" i="0">
                <a:solidFill>
                  <a:srgbClr val="003CA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04738" y="3695573"/>
            <a:ext cx="4787645" cy="386346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92596" y="0"/>
            <a:ext cx="4399787" cy="584454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6412991" y="0"/>
            <a:ext cx="4279900" cy="4578350"/>
          </a:xfrm>
          <a:custGeom>
            <a:avLst/>
            <a:gdLst/>
            <a:ahLst/>
            <a:cxnLst/>
            <a:rect l="l" t="t" r="r" b="b"/>
            <a:pathLst>
              <a:path w="4279900" h="4578350">
                <a:moveTo>
                  <a:pt x="4279392" y="0"/>
                </a:moveTo>
                <a:lnTo>
                  <a:pt x="0" y="0"/>
                </a:lnTo>
                <a:lnTo>
                  <a:pt x="4279392" y="4577736"/>
                </a:lnTo>
                <a:lnTo>
                  <a:pt x="4279392" y="0"/>
                </a:lnTo>
                <a:close/>
              </a:path>
            </a:pathLst>
          </a:custGeom>
          <a:solidFill>
            <a:srgbClr val="C9D6E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35856" y="0"/>
            <a:ext cx="8469040" cy="314667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33973" y="3435741"/>
            <a:ext cx="5058409" cy="4123295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858756" cy="7559040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0" y="0"/>
            <a:ext cx="9778365" cy="7559040"/>
          </a:xfrm>
          <a:custGeom>
            <a:avLst/>
            <a:gdLst/>
            <a:ahLst/>
            <a:cxnLst/>
            <a:rect l="l" t="t" r="r" b="b"/>
            <a:pathLst>
              <a:path w="9778365" h="7559040">
                <a:moveTo>
                  <a:pt x="6458061" y="0"/>
                </a:moveTo>
                <a:lnTo>
                  <a:pt x="0" y="0"/>
                </a:lnTo>
                <a:lnTo>
                  <a:pt x="0" y="7559037"/>
                </a:lnTo>
                <a:lnTo>
                  <a:pt x="5491560" y="7559037"/>
                </a:lnTo>
                <a:lnTo>
                  <a:pt x="9778238" y="3551682"/>
                </a:lnTo>
                <a:lnTo>
                  <a:pt x="6458061" y="0"/>
                </a:lnTo>
                <a:close/>
              </a:path>
            </a:pathLst>
          </a:custGeom>
          <a:solidFill>
            <a:srgbClr val="003CA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2029317"/>
            <a:ext cx="400723" cy="3789021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872360" y="2123694"/>
            <a:ext cx="3905630" cy="1458468"/>
          </a:xfrm>
          <a:prstGeom prst="rect">
            <a:avLst/>
          </a:prstGeom>
        </p:spPr>
      </p:pic>
      <p:sp>
        <p:nvSpPr>
          <p:cNvPr id="25" name="bg object 25"/>
          <p:cNvSpPr/>
          <p:nvPr/>
        </p:nvSpPr>
        <p:spPr>
          <a:xfrm>
            <a:off x="2182622" y="3779901"/>
            <a:ext cx="3425190" cy="1905"/>
          </a:xfrm>
          <a:custGeom>
            <a:avLst/>
            <a:gdLst/>
            <a:ahLst/>
            <a:cxnLst/>
            <a:rect l="l" t="t" r="r" b="b"/>
            <a:pathLst>
              <a:path w="3425190" h="1904">
                <a:moveTo>
                  <a:pt x="0" y="0"/>
                </a:moveTo>
                <a:lnTo>
                  <a:pt x="3424681" y="1777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2198" y="784606"/>
            <a:ext cx="3142615" cy="10255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50" b="1" i="0">
                <a:solidFill>
                  <a:srgbClr val="003CA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g"/><Relationship Id="rId3" Type="http://schemas.openxmlformats.org/officeDocument/2006/relationships/image" Target="../media/image116.jp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10" Type="http://schemas.openxmlformats.org/officeDocument/2006/relationships/image" Target="../media/image130.jpg"/><Relationship Id="rId4" Type="http://schemas.openxmlformats.org/officeDocument/2006/relationships/image" Target="../media/image124.png"/><Relationship Id="rId9" Type="http://schemas.openxmlformats.org/officeDocument/2006/relationships/image" Target="../media/image12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2.png"/><Relationship Id="rId7" Type="http://schemas.openxmlformats.org/officeDocument/2006/relationships/image" Target="../media/image135.png"/><Relationship Id="rId12" Type="http://schemas.openxmlformats.org/officeDocument/2006/relationships/hyperlink" Target="mailto:kgeu@kgeu.ru" TargetMode="Externa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7.png"/><Relationship Id="rId10" Type="http://schemas.openxmlformats.org/officeDocument/2006/relationships/image" Target="../media/image138.png"/><Relationship Id="rId4" Type="http://schemas.openxmlformats.org/officeDocument/2006/relationships/image" Target="../media/image133.png"/><Relationship Id="rId9" Type="http://schemas.openxmlformats.org/officeDocument/2006/relationships/image" Target="../media/image1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1.jpg"/><Relationship Id="rId7" Type="http://schemas.openxmlformats.org/officeDocument/2006/relationships/image" Target="../media/image17.png"/><Relationship Id="rId12" Type="http://schemas.openxmlformats.org/officeDocument/2006/relationships/image" Target="../media/image59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jp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2.jp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openxmlformats.org/officeDocument/2006/relationships/image" Target="../media/image64.jpg"/><Relationship Id="rId21" Type="http://schemas.openxmlformats.org/officeDocument/2006/relationships/image" Target="../media/image82.jp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jpg"/><Relationship Id="rId2" Type="http://schemas.openxmlformats.org/officeDocument/2006/relationships/image" Target="../media/image63.png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jpg"/><Relationship Id="rId10" Type="http://schemas.openxmlformats.org/officeDocument/2006/relationships/image" Target="../media/image71.jpg"/><Relationship Id="rId19" Type="http://schemas.openxmlformats.org/officeDocument/2006/relationships/image" Target="../media/image80.png"/><Relationship Id="rId4" Type="http://schemas.openxmlformats.org/officeDocument/2006/relationships/image" Target="../media/image65.jpg"/><Relationship Id="rId9" Type="http://schemas.openxmlformats.org/officeDocument/2006/relationships/image" Target="../media/image70.jpg"/><Relationship Id="rId14" Type="http://schemas.openxmlformats.org/officeDocument/2006/relationships/image" Target="../media/image75.png"/><Relationship Id="rId2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84.jp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" Type="http://schemas.openxmlformats.org/officeDocument/2006/relationships/image" Target="../media/image83.jpg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91.png"/><Relationship Id="rId5" Type="http://schemas.openxmlformats.org/officeDocument/2006/relationships/image" Target="../media/image86.jp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4" Type="http://schemas.openxmlformats.org/officeDocument/2006/relationships/image" Target="../media/image85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jpg"/><Relationship Id="rId18" Type="http://schemas.openxmlformats.org/officeDocument/2006/relationships/image" Target="../media/image113.png"/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" Type="http://schemas.openxmlformats.org/officeDocument/2006/relationships/image" Target="../media/image98.png"/><Relationship Id="rId16" Type="http://schemas.openxmlformats.org/officeDocument/2006/relationships/image" Target="../media/image11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jpg"/><Relationship Id="rId15" Type="http://schemas.openxmlformats.org/officeDocument/2006/relationships/image" Target="../media/image110.jpg"/><Relationship Id="rId10" Type="http://schemas.openxmlformats.org/officeDocument/2006/relationships/image" Target="../media/image105.jpg"/><Relationship Id="rId19" Type="http://schemas.openxmlformats.org/officeDocument/2006/relationships/image" Target="../media/image114.png"/><Relationship Id="rId4" Type="http://schemas.openxmlformats.org/officeDocument/2006/relationships/image" Target="../media/image29.png"/><Relationship Id="rId9" Type="http://schemas.openxmlformats.org/officeDocument/2006/relationships/image" Target="../media/image104.jpg"/><Relationship Id="rId14" Type="http://schemas.openxmlformats.org/officeDocument/2006/relationships/image" Target="../media/image10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01392" y="3936314"/>
            <a:ext cx="6296660" cy="166433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50"/>
              </a:spcBef>
              <a:tabLst>
                <a:tab pos="1891030" algn="l"/>
              </a:tabLst>
            </a:pPr>
            <a:r>
              <a:rPr sz="2700" b="1" spc="-10" dirty="0">
                <a:solidFill>
                  <a:srgbClr val="FFFFFF"/>
                </a:solidFill>
                <a:latin typeface="Calibri"/>
                <a:cs typeface="Calibri"/>
              </a:rPr>
              <a:t>Ранняя профориентация </a:t>
            </a:r>
            <a:r>
              <a:rPr sz="2700" b="1" spc="-20" dirty="0">
                <a:solidFill>
                  <a:srgbClr val="FFFFFF"/>
                </a:solidFill>
                <a:latin typeface="Calibri"/>
                <a:cs typeface="Calibri"/>
              </a:rPr>
              <a:t>школьников, как </a:t>
            </a:r>
            <a:r>
              <a:rPr sz="2700" b="1" spc="-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650" b="1" spc="10" dirty="0">
                <a:solidFill>
                  <a:srgbClr val="FFFFFF"/>
                </a:solidFill>
                <a:latin typeface="Calibri"/>
                <a:cs typeface="Calibri"/>
              </a:rPr>
              <a:t>инструмент	</a:t>
            </a:r>
            <a:r>
              <a:rPr sz="2650" b="1" spc="15" dirty="0">
                <a:solidFill>
                  <a:srgbClr val="FFFFFF"/>
                </a:solidFill>
                <a:latin typeface="Calibri"/>
                <a:cs typeface="Calibri"/>
              </a:rPr>
              <a:t>обеспечения </a:t>
            </a:r>
            <a:r>
              <a:rPr sz="2650" b="1" spc="10" dirty="0">
                <a:solidFill>
                  <a:srgbClr val="FFFFFF"/>
                </a:solidFill>
                <a:latin typeface="Calibri"/>
                <a:cs typeface="Calibri"/>
              </a:rPr>
              <a:t>приоритетных </a:t>
            </a:r>
            <a:r>
              <a:rPr sz="2650" b="1" spc="15" dirty="0">
                <a:solidFill>
                  <a:srgbClr val="FFFFFF"/>
                </a:solidFill>
                <a:latin typeface="Calibri"/>
                <a:cs typeface="Calibri"/>
              </a:rPr>
              <a:t> направлений</a:t>
            </a:r>
            <a:r>
              <a:rPr sz="265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650" b="1" spc="5" dirty="0">
                <a:solidFill>
                  <a:srgbClr val="FFFFFF"/>
                </a:solidFill>
                <a:latin typeface="Calibri"/>
                <a:cs typeface="Calibri"/>
              </a:rPr>
              <a:t>научно-технологического</a:t>
            </a:r>
            <a:endParaRPr sz="2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700" b="1" spc="-10" dirty="0">
                <a:solidFill>
                  <a:srgbClr val="FFFFFF"/>
                </a:solidFill>
                <a:latin typeface="Calibri"/>
                <a:cs typeface="Calibri"/>
              </a:rPr>
              <a:t>развития</a:t>
            </a:r>
            <a:r>
              <a:rPr sz="27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b="1" spc="-10" dirty="0">
                <a:solidFill>
                  <a:srgbClr val="FFFFFF"/>
                </a:solidFill>
                <a:latin typeface="Calibri"/>
                <a:cs typeface="Calibri"/>
              </a:rPr>
              <a:t>страны</a:t>
            </a:r>
            <a:endParaRPr sz="2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79109" y="0"/>
            <a:ext cx="4613274" cy="678911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4896" y="1914413"/>
            <a:ext cx="3815432" cy="246161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25551" y="5357622"/>
            <a:ext cx="4610100" cy="1279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04825" algn="l"/>
              </a:tabLst>
            </a:pP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18	</a:t>
            </a:r>
            <a:r>
              <a:rPr sz="2000" b="1" spc="-10" dirty="0">
                <a:latin typeface="Arial"/>
                <a:cs typeface="Arial"/>
              </a:rPr>
              <a:t>муниципалитетов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574675" algn="l"/>
              </a:tabLst>
            </a:pP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30	</a:t>
            </a:r>
            <a:r>
              <a:rPr sz="2000" b="1" spc="-20" dirty="0">
                <a:latin typeface="Arial"/>
                <a:cs typeface="Arial"/>
              </a:rPr>
              <a:t>школ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575945" algn="l"/>
              </a:tabLst>
            </a:pP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485	</a:t>
            </a:r>
            <a:r>
              <a:rPr sz="2000" b="1" spc="-10" dirty="0">
                <a:latin typeface="Arial"/>
                <a:cs typeface="Arial"/>
              </a:rPr>
              <a:t>школьников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в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«Энергоклассах»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100%</a:t>
            </a:r>
            <a:r>
              <a:rPr sz="2000" b="1" spc="-3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охват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рабочей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профессией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8190" y="4814138"/>
            <a:ext cx="352361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ПЛАН</a:t>
            </a:r>
            <a:r>
              <a:rPr sz="2400" b="1" spc="-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2024/2025</a:t>
            </a:r>
            <a:r>
              <a:rPr sz="2400" b="1" spc="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Arial"/>
                <a:cs typeface="Arial"/>
              </a:rPr>
              <a:t>уч.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spc="-30" dirty="0">
                <a:solidFill>
                  <a:srgbClr val="006FC0"/>
                </a:solidFill>
                <a:latin typeface="Arial"/>
                <a:cs typeface="Arial"/>
              </a:rPr>
              <a:t>год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7032" y="28829"/>
            <a:ext cx="10007092" cy="1339088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050282" y="1865757"/>
            <a:ext cx="44157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030CBC"/>
                </a:solidFill>
              </a:rPr>
              <a:t>Программа</a:t>
            </a:r>
            <a:r>
              <a:rPr sz="2400" spc="-30" dirty="0">
                <a:solidFill>
                  <a:srgbClr val="030CBC"/>
                </a:solidFill>
              </a:rPr>
              <a:t> </a:t>
            </a:r>
            <a:r>
              <a:rPr sz="2400" spc="-5" dirty="0">
                <a:solidFill>
                  <a:srgbClr val="030CBC"/>
                </a:solidFill>
              </a:rPr>
              <a:t>«ЭНЕРГОкласса»</a:t>
            </a:r>
            <a:endParaRPr sz="2400"/>
          </a:p>
        </p:txBody>
      </p:sp>
      <p:sp>
        <p:nvSpPr>
          <p:cNvPr id="7" name="object 7"/>
          <p:cNvSpPr txBox="1"/>
          <p:nvPr/>
        </p:nvSpPr>
        <p:spPr>
          <a:xfrm>
            <a:off x="4645914" y="2452243"/>
            <a:ext cx="52654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Microsoft Sans Serif"/>
                <a:cs typeface="Microsoft Sans Serif"/>
              </a:rPr>
              <a:t>Углубленное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изучение</a:t>
            </a:r>
            <a:r>
              <a:rPr sz="1600" spc="51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предметов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(</a:t>
            </a:r>
            <a:r>
              <a:rPr sz="1800" b="1" dirty="0">
                <a:latin typeface="Arial"/>
                <a:cs typeface="Arial"/>
              </a:rPr>
              <a:t>102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ак.часа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15" dirty="0">
                <a:latin typeface="Microsoft Sans Serif"/>
                <a:cs typeface="Microsoft Sans Serif"/>
              </a:rPr>
              <a:t>в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год):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86268" y="3076694"/>
            <a:ext cx="424701" cy="53737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63517" y="3076702"/>
            <a:ext cx="470537" cy="51714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5088382" y="3162376"/>
            <a:ext cx="126936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030CBC"/>
                </a:solidFill>
                <a:latin typeface="Arial"/>
                <a:cs typeface="Arial"/>
              </a:rPr>
              <a:t>«Математика»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41057" y="3162376"/>
            <a:ext cx="87312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030CBC"/>
                </a:solidFill>
                <a:latin typeface="Arial"/>
                <a:cs typeface="Arial"/>
              </a:rPr>
              <a:t>«Фи</a:t>
            </a:r>
            <a:r>
              <a:rPr sz="1400" b="1" spc="-10" dirty="0">
                <a:solidFill>
                  <a:srgbClr val="030CBC"/>
                </a:solidFill>
                <a:latin typeface="Arial"/>
                <a:cs typeface="Arial"/>
              </a:rPr>
              <a:t>з</a:t>
            </a:r>
            <a:r>
              <a:rPr sz="1400" b="1" dirty="0">
                <a:solidFill>
                  <a:srgbClr val="030CBC"/>
                </a:solidFill>
                <a:latin typeface="Arial"/>
                <a:cs typeface="Arial"/>
              </a:rPr>
              <a:t>ика»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03439" y="2882366"/>
            <a:ext cx="884072" cy="884072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8447278" y="3162376"/>
            <a:ext cx="121285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030CBC"/>
                </a:solidFill>
                <a:latin typeface="Arial"/>
                <a:cs typeface="Arial"/>
              </a:rPr>
              <a:t>«Инженерная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b="1" dirty="0">
                <a:solidFill>
                  <a:srgbClr val="030CBC"/>
                </a:solidFill>
                <a:latin typeface="Arial"/>
                <a:cs typeface="Arial"/>
              </a:rPr>
              <a:t>графика»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67503" y="3997833"/>
            <a:ext cx="5053965" cy="97345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1800" spc="-25" dirty="0">
                <a:latin typeface="Microsoft Sans Serif"/>
                <a:cs typeface="Microsoft Sans Serif"/>
              </a:rPr>
              <a:t>Рабочая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профессия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b="1" spc="-5" dirty="0">
                <a:latin typeface="Arial"/>
                <a:cs typeface="Arial"/>
              </a:rPr>
              <a:t>144 </a:t>
            </a:r>
            <a:r>
              <a:rPr sz="1800" spc="-25" dirty="0">
                <a:latin typeface="Microsoft Sans Serif"/>
                <a:cs typeface="Microsoft Sans Serif"/>
              </a:rPr>
              <a:t>(ак.часа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в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год):</a:t>
            </a:r>
            <a:endParaRPr sz="1800">
              <a:latin typeface="Microsoft Sans Serif"/>
              <a:cs typeface="Microsoft Sans Serif"/>
            </a:endParaRPr>
          </a:p>
          <a:p>
            <a:pPr marL="685800" marR="5080" indent="63500">
              <a:lnSpc>
                <a:spcPct val="100000"/>
              </a:lnSpc>
              <a:spcBef>
                <a:spcPts val="490"/>
              </a:spcBef>
              <a:tabLst>
                <a:tab pos="2620010" algn="l"/>
              </a:tabLst>
            </a:pPr>
            <a:r>
              <a:rPr sz="1800" b="1" spc="-15" dirty="0">
                <a:solidFill>
                  <a:srgbClr val="030CBC"/>
                </a:solidFill>
                <a:latin typeface="Arial"/>
                <a:cs typeface="Arial"/>
              </a:rPr>
              <a:t>«Электромонтажник</a:t>
            </a:r>
            <a:r>
              <a:rPr sz="1800" b="1" spc="35" dirty="0">
                <a:solidFill>
                  <a:srgbClr val="030CBC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30CBC"/>
                </a:solidFill>
                <a:latin typeface="Arial"/>
                <a:cs typeface="Arial"/>
              </a:rPr>
              <a:t>по</a:t>
            </a:r>
            <a:r>
              <a:rPr sz="1800" b="1" spc="475" dirty="0">
                <a:solidFill>
                  <a:srgbClr val="030CBC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030CBC"/>
                </a:solidFill>
                <a:latin typeface="Arial"/>
                <a:cs typeface="Arial"/>
              </a:rPr>
              <a:t>освещению</a:t>
            </a:r>
            <a:r>
              <a:rPr sz="1800" b="1" spc="45" dirty="0">
                <a:solidFill>
                  <a:srgbClr val="030CBC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30CBC"/>
                </a:solidFill>
                <a:latin typeface="Arial"/>
                <a:cs typeface="Arial"/>
              </a:rPr>
              <a:t>и </a:t>
            </a:r>
            <a:r>
              <a:rPr sz="1800" b="1" spc="-484" dirty="0">
                <a:solidFill>
                  <a:srgbClr val="030CBC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030CBC"/>
                </a:solidFill>
                <a:latin typeface="Arial"/>
                <a:cs typeface="Arial"/>
              </a:rPr>
              <a:t>осветительным	сетям</a:t>
            </a:r>
            <a:r>
              <a:rPr sz="1800" b="1" spc="25" dirty="0">
                <a:solidFill>
                  <a:srgbClr val="030CBC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30CBC"/>
                </a:solidFill>
                <a:latin typeface="Arial"/>
                <a:cs typeface="Arial"/>
              </a:rPr>
              <a:t>2</a:t>
            </a:r>
            <a:r>
              <a:rPr sz="1800" b="1" spc="-15" dirty="0">
                <a:solidFill>
                  <a:srgbClr val="030CBC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030CBC"/>
                </a:solidFill>
                <a:latin typeface="Arial"/>
                <a:cs typeface="Arial"/>
              </a:rPr>
              <a:t>разряда»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646579" y="4369206"/>
            <a:ext cx="472479" cy="58938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51144" y="5127015"/>
            <a:ext cx="3455288" cy="167665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4590" y="0"/>
            <a:ext cx="10528300" cy="7559040"/>
            <a:chOff x="164590" y="0"/>
            <a:chExt cx="10528300" cy="7559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4590" y="0"/>
              <a:ext cx="10527793" cy="75590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77901" y="0"/>
              <a:ext cx="10514965" cy="7559040"/>
            </a:xfrm>
            <a:custGeom>
              <a:avLst/>
              <a:gdLst/>
              <a:ahLst/>
              <a:cxnLst/>
              <a:rect l="l" t="t" r="r" b="b"/>
              <a:pathLst>
                <a:path w="10514965" h="7559040">
                  <a:moveTo>
                    <a:pt x="10514482" y="0"/>
                  </a:moveTo>
                  <a:lnTo>
                    <a:pt x="83985" y="0"/>
                  </a:lnTo>
                  <a:lnTo>
                    <a:pt x="51295" y="6598"/>
                  </a:lnTo>
                  <a:lnTo>
                    <a:pt x="24599" y="24590"/>
                  </a:lnTo>
                  <a:lnTo>
                    <a:pt x="6600" y="51274"/>
                  </a:lnTo>
                  <a:lnTo>
                    <a:pt x="0" y="83947"/>
                  </a:lnTo>
                  <a:lnTo>
                    <a:pt x="0" y="7475686"/>
                  </a:lnTo>
                  <a:lnTo>
                    <a:pt x="6600" y="7508378"/>
                  </a:lnTo>
                  <a:lnTo>
                    <a:pt x="24599" y="7535074"/>
                  </a:lnTo>
                  <a:lnTo>
                    <a:pt x="51295" y="7553073"/>
                  </a:lnTo>
                  <a:lnTo>
                    <a:pt x="80833" y="7559037"/>
                  </a:lnTo>
                  <a:lnTo>
                    <a:pt x="10514482" y="7559037"/>
                  </a:lnTo>
                  <a:lnTo>
                    <a:pt x="105144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86713" y="3452622"/>
            <a:ext cx="3872865" cy="63881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28725" marR="5080" indent="-1216660">
              <a:lnSpc>
                <a:spcPct val="101000"/>
              </a:lnSpc>
              <a:spcBef>
                <a:spcPts val="80"/>
              </a:spcBef>
            </a:pPr>
            <a:r>
              <a:rPr sz="2000" spc="-5" dirty="0">
                <a:solidFill>
                  <a:srgbClr val="030CBC"/>
                </a:solidFill>
              </a:rPr>
              <a:t>ПРОФПРОБЫ</a:t>
            </a:r>
            <a:r>
              <a:rPr sz="2000" spc="-45" dirty="0">
                <a:solidFill>
                  <a:srgbClr val="030CBC"/>
                </a:solidFill>
              </a:rPr>
              <a:t> </a:t>
            </a:r>
            <a:r>
              <a:rPr sz="2000" dirty="0">
                <a:solidFill>
                  <a:srgbClr val="030CBC"/>
                </a:solidFill>
              </a:rPr>
              <a:t>–</a:t>
            </a:r>
            <a:r>
              <a:rPr sz="2000" spc="-15" dirty="0">
                <a:solidFill>
                  <a:srgbClr val="030CBC"/>
                </a:solidFill>
              </a:rPr>
              <a:t> </a:t>
            </a:r>
            <a:r>
              <a:rPr sz="2000" spc="-5" dirty="0">
                <a:solidFill>
                  <a:srgbClr val="030CBC"/>
                </a:solidFill>
              </a:rPr>
              <a:t>шаг</a:t>
            </a:r>
            <a:r>
              <a:rPr sz="2000" spc="-25" dirty="0">
                <a:solidFill>
                  <a:srgbClr val="030CBC"/>
                </a:solidFill>
              </a:rPr>
              <a:t> </a:t>
            </a:r>
            <a:r>
              <a:rPr sz="2000" dirty="0">
                <a:solidFill>
                  <a:srgbClr val="030CBC"/>
                </a:solidFill>
              </a:rPr>
              <a:t>к</a:t>
            </a:r>
            <a:r>
              <a:rPr sz="2000" spc="-25" dirty="0">
                <a:solidFill>
                  <a:srgbClr val="030CBC"/>
                </a:solidFill>
              </a:rPr>
              <a:t> </a:t>
            </a:r>
            <a:r>
              <a:rPr sz="2000" spc="-20" dirty="0">
                <a:solidFill>
                  <a:srgbClr val="030CBC"/>
                </a:solidFill>
              </a:rPr>
              <a:t>будущей </a:t>
            </a:r>
            <a:r>
              <a:rPr sz="2000" spc="-540" dirty="0">
                <a:solidFill>
                  <a:srgbClr val="030CBC"/>
                </a:solidFill>
              </a:rPr>
              <a:t> </a:t>
            </a:r>
            <a:r>
              <a:rPr sz="2000" spc="-10" dirty="0">
                <a:solidFill>
                  <a:srgbClr val="030CBC"/>
                </a:solidFill>
              </a:rPr>
              <a:t>профессии</a:t>
            </a:r>
            <a:endParaRPr sz="2000"/>
          </a:p>
        </p:txBody>
      </p:sp>
      <p:sp>
        <p:nvSpPr>
          <p:cNvPr id="6" name="object 6"/>
          <p:cNvSpPr txBox="1"/>
          <p:nvPr/>
        </p:nvSpPr>
        <p:spPr>
          <a:xfrm>
            <a:off x="510946" y="4115561"/>
            <a:ext cx="5185410" cy="2805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46075" indent="-334010">
              <a:lnSpc>
                <a:spcPct val="100000"/>
              </a:lnSpc>
              <a:spcBef>
                <a:spcPts val="105"/>
              </a:spcBef>
              <a:buFont typeface="Wingdings"/>
              <a:buChar char=""/>
              <a:tabLst>
                <a:tab pos="346075" algn="l"/>
                <a:tab pos="346710" algn="l"/>
              </a:tabLst>
            </a:pPr>
            <a:r>
              <a:rPr sz="1400" spc="-5" dirty="0">
                <a:latin typeface="Microsoft Sans Serif"/>
                <a:cs typeface="Microsoft Sans Serif"/>
              </a:rPr>
              <a:t>Специалист</a:t>
            </a:r>
            <a:r>
              <a:rPr sz="140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по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локальным</a:t>
            </a:r>
            <a:r>
              <a:rPr sz="1400" spc="-15" dirty="0">
                <a:latin typeface="Microsoft Sans Serif"/>
                <a:cs typeface="Microsoft Sans Serif"/>
              </a:rPr>
              <a:t> системам</a:t>
            </a:r>
            <a:r>
              <a:rPr sz="1400" spc="-2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электроснабжения</a:t>
            </a:r>
            <a:endParaRPr sz="1400">
              <a:latin typeface="Microsoft Sans Serif"/>
              <a:cs typeface="Microsoft Sans Serif"/>
            </a:endParaRPr>
          </a:p>
          <a:p>
            <a:pPr marL="346075" indent="-334010">
              <a:lnSpc>
                <a:spcPct val="100000"/>
              </a:lnSpc>
              <a:buFont typeface="Wingdings"/>
              <a:buChar char=""/>
              <a:tabLst>
                <a:tab pos="346075" algn="l"/>
                <a:tab pos="346710" algn="l"/>
              </a:tabLst>
            </a:pPr>
            <a:r>
              <a:rPr sz="1400" spc="-20" dirty="0">
                <a:latin typeface="Microsoft Sans Serif"/>
                <a:cs typeface="Microsoft Sans Serif"/>
              </a:rPr>
              <a:t>Инженер-энергетик</a:t>
            </a:r>
            <a:endParaRPr sz="1400">
              <a:latin typeface="Microsoft Sans Serif"/>
              <a:cs typeface="Microsoft Sans Serif"/>
            </a:endParaRPr>
          </a:p>
          <a:p>
            <a:pPr marL="346075" indent="-334010">
              <a:lnSpc>
                <a:spcPct val="100000"/>
              </a:lnSpc>
              <a:buFont typeface="Wingdings"/>
              <a:buChar char=""/>
              <a:tabLst>
                <a:tab pos="346075" algn="l"/>
                <a:tab pos="346710" algn="l"/>
              </a:tabLst>
            </a:pPr>
            <a:r>
              <a:rPr sz="1400" spc="-20" dirty="0">
                <a:latin typeface="Microsoft Sans Serif"/>
                <a:cs typeface="Microsoft Sans Serif"/>
              </a:rPr>
              <a:t>Автоматизация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технологических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процессов</a:t>
            </a:r>
            <a:r>
              <a:rPr sz="1400" dirty="0">
                <a:latin typeface="Microsoft Sans Serif"/>
                <a:cs typeface="Microsoft Sans Serif"/>
              </a:rPr>
              <a:t> и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производств</a:t>
            </a:r>
            <a:endParaRPr sz="1400">
              <a:latin typeface="Microsoft Sans Serif"/>
              <a:cs typeface="Microsoft Sans Serif"/>
            </a:endParaRPr>
          </a:p>
          <a:p>
            <a:pPr marL="346075" indent="-334010">
              <a:lnSpc>
                <a:spcPct val="100000"/>
              </a:lnSpc>
              <a:spcBef>
                <a:spcPts val="10"/>
              </a:spcBef>
              <a:buFont typeface="Wingdings"/>
              <a:buChar char=""/>
              <a:tabLst>
                <a:tab pos="346075" algn="l"/>
                <a:tab pos="346710" algn="l"/>
              </a:tabLst>
            </a:pPr>
            <a:r>
              <a:rPr sz="1400" spc="-10" dirty="0">
                <a:latin typeface="Microsoft Sans Serif"/>
                <a:cs typeface="Microsoft Sans Serif"/>
              </a:rPr>
              <a:t>Инженер</a:t>
            </a:r>
            <a:r>
              <a:rPr sz="1400" spc="-2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информационно-измерительных</a:t>
            </a:r>
            <a:r>
              <a:rPr sz="1400" spc="-4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систем</a:t>
            </a:r>
            <a:endParaRPr sz="1400">
              <a:latin typeface="Microsoft Sans Serif"/>
              <a:cs typeface="Microsoft Sans Serif"/>
            </a:endParaRPr>
          </a:p>
          <a:p>
            <a:pPr marL="346075" indent="-334010">
              <a:lnSpc>
                <a:spcPct val="100000"/>
              </a:lnSpc>
              <a:buFont typeface="Wingdings"/>
              <a:buChar char=""/>
              <a:tabLst>
                <a:tab pos="346075" algn="l"/>
                <a:tab pos="346710" algn="l"/>
              </a:tabLst>
            </a:pPr>
            <a:r>
              <a:rPr sz="1400" spc="-15" dirty="0">
                <a:latin typeface="Microsoft Sans Serif"/>
                <a:cs typeface="Microsoft Sans Serif"/>
              </a:rPr>
              <a:t>BIM-проектировщик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(по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системам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электроснабжения)</a:t>
            </a:r>
            <a:endParaRPr sz="1400">
              <a:latin typeface="Microsoft Sans Serif"/>
              <a:cs typeface="Microsoft Sans Serif"/>
            </a:endParaRPr>
          </a:p>
          <a:p>
            <a:pPr marL="346075" indent="-334010">
              <a:lnSpc>
                <a:spcPct val="100000"/>
              </a:lnSpc>
              <a:buFont typeface="Wingdings"/>
              <a:buChar char=""/>
              <a:tabLst>
                <a:tab pos="346075" algn="l"/>
                <a:tab pos="346710" algn="l"/>
              </a:tabLst>
            </a:pPr>
            <a:r>
              <a:rPr sz="1400" spc="-15" dirty="0">
                <a:latin typeface="Microsoft Sans Serif"/>
                <a:cs typeface="Microsoft Sans Serif"/>
              </a:rPr>
              <a:t>Проектировщик</a:t>
            </a:r>
            <a:r>
              <a:rPr sz="140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электронакопителей</a:t>
            </a:r>
            <a:endParaRPr sz="1400">
              <a:latin typeface="Microsoft Sans Serif"/>
              <a:cs typeface="Microsoft Sans Serif"/>
            </a:endParaRPr>
          </a:p>
          <a:p>
            <a:pPr marL="346075" indent="-334010">
              <a:lnSpc>
                <a:spcPct val="100000"/>
              </a:lnSpc>
              <a:buFont typeface="Wingdings"/>
              <a:buChar char=""/>
              <a:tabLst>
                <a:tab pos="346075" algn="l"/>
                <a:tab pos="346710" algn="l"/>
              </a:tabLst>
            </a:pPr>
            <a:r>
              <a:rPr sz="1400" spc="-5" dirty="0">
                <a:latin typeface="Microsoft Sans Serif"/>
                <a:cs typeface="Microsoft Sans Serif"/>
              </a:rPr>
              <a:t>Специалист </a:t>
            </a:r>
            <a:r>
              <a:rPr sz="1400" spc="-15" dirty="0">
                <a:latin typeface="Microsoft Sans Serif"/>
                <a:cs typeface="Microsoft Sans Serif"/>
              </a:rPr>
              <a:t>по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информационной</a:t>
            </a:r>
            <a:r>
              <a:rPr sz="1400" spc="-2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безопасности</a:t>
            </a:r>
            <a:endParaRPr sz="1400">
              <a:latin typeface="Microsoft Sans Serif"/>
              <a:cs typeface="Microsoft Sans Serif"/>
            </a:endParaRPr>
          </a:p>
          <a:p>
            <a:pPr marL="346075" marR="1937385" indent="-334010">
              <a:lnSpc>
                <a:spcPct val="100000"/>
              </a:lnSpc>
              <a:spcBef>
                <a:spcPts val="15"/>
              </a:spcBef>
              <a:buFont typeface="Wingdings"/>
              <a:buChar char=""/>
              <a:tabLst>
                <a:tab pos="346075" algn="l"/>
                <a:tab pos="346710" algn="l"/>
              </a:tabLst>
            </a:pPr>
            <a:r>
              <a:rPr sz="1400" spc="-15" dirty="0">
                <a:latin typeface="Microsoft Sans Serif"/>
                <a:cs typeface="Microsoft Sans Serif"/>
              </a:rPr>
              <a:t>Релейная</a:t>
            </a:r>
            <a:r>
              <a:rPr sz="140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защита</a:t>
            </a:r>
            <a:r>
              <a:rPr sz="1400" spc="-3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и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автоматизация </a:t>
            </a:r>
            <a:r>
              <a:rPr sz="1400" spc="-36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электроэнергетических</a:t>
            </a:r>
            <a:r>
              <a:rPr sz="1400" spc="-2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систем</a:t>
            </a:r>
            <a:endParaRPr sz="1400">
              <a:latin typeface="Microsoft Sans Serif"/>
              <a:cs typeface="Microsoft Sans Serif"/>
            </a:endParaRPr>
          </a:p>
          <a:p>
            <a:pPr marL="346075" indent="-334010">
              <a:lnSpc>
                <a:spcPct val="100000"/>
              </a:lnSpc>
              <a:buFont typeface="Wingdings"/>
              <a:buChar char=""/>
              <a:tabLst>
                <a:tab pos="346075" algn="l"/>
                <a:tab pos="346710" algn="l"/>
              </a:tabLst>
            </a:pPr>
            <a:r>
              <a:rPr sz="1400" spc="-15" dirty="0">
                <a:latin typeface="Microsoft Sans Serif"/>
                <a:cs typeface="Microsoft Sans Serif"/>
              </a:rPr>
              <a:t>Лаборант</a:t>
            </a:r>
            <a:r>
              <a:rPr sz="1400" spc="-3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-эколог</a:t>
            </a:r>
            <a:endParaRPr sz="1400">
              <a:latin typeface="Microsoft Sans Serif"/>
              <a:cs typeface="Microsoft Sans Serif"/>
            </a:endParaRPr>
          </a:p>
          <a:p>
            <a:pPr marL="346075" indent="-334010">
              <a:lnSpc>
                <a:spcPct val="100000"/>
              </a:lnSpc>
              <a:spcBef>
                <a:spcPts val="15"/>
              </a:spcBef>
              <a:buFont typeface="Wingdings"/>
              <a:buChar char=""/>
              <a:tabLst>
                <a:tab pos="346075" algn="l"/>
                <a:tab pos="346710" algn="l"/>
              </a:tabLst>
            </a:pPr>
            <a:r>
              <a:rPr sz="1400" spc="-10" dirty="0">
                <a:latin typeface="Microsoft Sans Serif"/>
                <a:cs typeface="Microsoft Sans Serif"/>
              </a:rPr>
              <a:t>Сити-фермер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(рыбовод)</a:t>
            </a:r>
            <a:endParaRPr sz="1400">
              <a:latin typeface="Microsoft Sans Serif"/>
              <a:cs typeface="Microsoft Sans Serif"/>
            </a:endParaRPr>
          </a:p>
          <a:p>
            <a:pPr marL="346075" indent="-334010">
              <a:lnSpc>
                <a:spcPct val="100000"/>
              </a:lnSpc>
              <a:buFont typeface="Wingdings"/>
              <a:buChar char=""/>
              <a:tabLst>
                <a:tab pos="346075" algn="l"/>
                <a:tab pos="346710" algn="l"/>
              </a:tabLst>
            </a:pPr>
            <a:r>
              <a:rPr sz="1400" spc="-5" dirty="0">
                <a:latin typeface="Microsoft Sans Serif"/>
                <a:cs typeface="Microsoft Sans Serif"/>
              </a:rPr>
              <a:t>Специалист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по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мехатронике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и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робототехнике</a:t>
            </a:r>
            <a:endParaRPr sz="1400">
              <a:latin typeface="Microsoft Sans Serif"/>
              <a:cs typeface="Microsoft Sans Serif"/>
            </a:endParaRPr>
          </a:p>
          <a:p>
            <a:pPr marL="346075" indent="-334010">
              <a:lnSpc>
                <a:spcPct val="100000"/>
              </a:lnSpc>
              <a:buFont typeface="Wingdings"/>
              <a:buChar char=""/>
              <a:tabLst>
                <a:tab pos="346075" algn="l"/>
                <a:tab pos="346710" algn="l"/>
              </a:tabLst>
            </a:pPr>
            <a:r>
              <a:rPr sz="1400" spc="-15" dirty="0">
                <a:latin typeface="Microsoft Sans Serif"/>
                <a:cs typeface="Microsoft Sans Serif"/>
              </a:rPr>
              <a:t>Предприниматель</a:t>
            </a:r>
            <a:r>
              <a:rPr sz="1400" spc="-2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малого</a:t>
            </a:r>
            <a:r>
              <a:rPr sz="1400" spc="-2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бизнеса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24550" y="5235321"/>
            <a:ext cx="4158615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b="1" spc="5" dirty="0">
                <a:solidFill>
                  <a:srgbClr val="030CBC"/>
                </a:solidFill>
                <a:latin typeface="Arial"/>
                <a:cs typeface="Arial"/>
              </a:rPr>
              <a:t>12</a:t>
            </a:r>
            <a:r>
              <a:rPr sz="1850" b="1" spc="-5" dirty="0">
                <a:solidFill>
                  <a:srgbClr val="030CBC"/>
                </a:solidFill>
                <a:latin typeface="Arial"/>
                <a:cs typeface="Arial"/>
              </a:rPr>
              <a:t> </a:t>
            </a:r>
            <a:r>
              <a:rPr sz="1850" b="1" spc="10" dirty="0">
                <a:solidFill>
                  <a:srgbClr val="030CBC"/>
                </a:solidFill>
                <a:latin typeface="Arial"/>
                <a:cs typeface="Arial"/>
              </a:rPr>
              <a:t>часов</a:t>
            </a:r>
            <a:r>
              <a:rPr sz="1850" b="1" spc="-20" dirty="0">
                <a:solidFill>
                  <a:srgbClr val="030CBC"/>
                </a:solidFill>
                <a:latin typeface="Arial"/>
                <a:cs typeface="Arial"/>
              </a:rPr>
              <a:t> </a:t>
            </a:r>
            <a:r>
              <a:rPr sz="1850" b="1" spc="5" dirty="0">
                <a:solidFill>
                  <a:srgbClr val="030CBC"/>
                </a:solidFill>
                <a:latin typeface="Arial"/>
                <a:cs typeface="Arial"/>
              </a:rPr>
              <a:t>погружения</a:t>
            </a:r>
            <a:r>
              <a:rPr sz="1850" b="1" spc="-30" dirty="0">
                <a:solidFill>
                  <a:srgbClr val="030CBC"/>
                </a:solidFill>
                <a:latin typeface="Arial"/>
                <a:cs typeface="Arial"/>
              </a:rPr>
              <a:t> </a:t>
            </a:r>
            <a:r>
              <a:rPr sz="1850" b="1" spc="10" dirty="0">
                <a:solidFill>
                  <a:srgbClr val="030CBC"/>
                </a:solidFill>
                <a:latin typeface="Arial"/>
                <a:cs typeface="Arial"/>
              </a:rPr>
              <a:t>в</a:t>
            </a:r>
            <a:r>
              <a:rPr sz="1850" b="1" dirty="0">
                <a:solidFill>
                  <a:srgbClr val="030CBC"/>
                </a:solidFill>
                <a:latin typeface="Arial"/>
                <a:cs typeface="Arial"/>
              </a:rPr>
              <a:t> профессию</a:t>
            </a:r>
            <a:endParaRPr sz="185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37387" y="301117"/>
            <a:ext cx="9321165" cy="6922770"/>
            <a:chOff x="737387" y="301117"/>
            <a:chExt cx="9321165" cy="692277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04560" y="3698748"/>
              <a:ext cx="1900428" cy="141579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74735" y="3634740"/>
              <a:ext cx="1883664" cy="158953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04560" y="5643372"/>
              <a:ext cx="1737360" cy="158038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77556" y="5643372"/>
              <a:ext cx="2180844" cy="144322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7387" y="467487"/>
              <a:ext cx="3025140" cy="275844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09820" y="683488"/>
              <a:ext cx="1202728" cy="99202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24044" y="1765274"/>
              <a:ext cx="1174178" cy="11548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54647" y="301117"/>
              <a:ext cx="2893949" cy="309105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765" cy="7559040"/>
            <a:chOff x="0" y="0"/>
            <a:chExt cx="10692765" cy="7559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383" cy="755065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6687820" cy="755903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6498336" cy="75590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0"/>
              <a:ext cx="6418580" cy="7559040"/>
            </a:xfrm>
            <a:custGeom>
              <a:avLst/>
              <a:gdLst/>
              <a:ahLst/>
              <a:cxnLst/>
              <a:rect l="l" t="t" r="r" b="b"/>
              <a:pathLst>
                <a:path w="6418580" h="7559040">
                  <a:moveTo>
                    <a:pt x="3320890" y="0"/>
                  </a:moveTo>
                  <a:lnTo>
                    <a:pt x="0" y="0"/>
                  </a:lnTo>
                  <a:lnTo>
                    <a:pt x="0" y="7559038"/>
                  </a:lnTo>
                  <a:lnTo>
                    <a:pt x="3189667" y="7559038"/>
                  </a:lnTo>
                  <a:lnTo>
                    <a:pt x="5969889" y="4843399"/>
                  </a:lnTo>
                  <a:lnTo>
                    <a:pt x="6003834" y="4809167"/>
                  </a:lnTo>
                  <a:lnTo>
                    <a:pt x="6036447" y="4774119"/>
                  </a:lnTo>
                  <a:lnTo>
                    <a:pt x="6067727" y="4738287"/>
                  </a:lnTo>
                  <a:lnTo>
                    <a:pt x="6097675" y="4701703"/>
                  </a:lnTo>
                  <a:lnTo>
                    <a:pt x="6126289" y="4664400"/>
                  </a:lnTo>
                  <a:lnTo>
                    <a:pt x="6153569" y="4626412"/>
                  </a:lnTo>
                  <a:lnTo>
                    <a:pt x="6179516" y="4587770"/>
                  </a:lnTo>
                  <a:lnTo>
                    <a:pt x="6204127" y="4548507"/>
                  </a:lnTo>
                  <a:lnTo>
                    <a:pt x="6227404" y="4508656"/>
                  </a:lnTo>
                  <a:lnTo>
                    <a:pt x="6249346" y="4468250"/>
                  </a:lnTo>
                  <a:lnTo>
                    <a:pt x="6269952" y="4427322"/>
                  </a:lnTo>
                  <a:lnTo>
                    <a:pt x="6289222" y="4385903"/>
                  </a:lnTo>
                  <a:lnTo>
                    <a:pt x="6307155" y="4344028"/>
                  </a:lnTo>
                  <a:lnTo>
                    <a:pt x="6323752" y="4301728"/>
                  </a:lnTo>
                  <a:lnTo>
                    <a:pt x="6339011" y="4259036"/>
                  </a:lnTo>
                  <a:lnTo>
                    <a:pt x="6352933" y="4215985"/>
                  </a:lnTo>
                  <a:lnTo>
                    <a:pt x="6365517" y="4172608"/>
                  </a:lnTo>
                  <a:lnTo>
                    <a:pt x="6376763" y="4128937"/>
                  </a:lnTo>
                  <a:lnTo>
                    <a:pt x="6386669" y="4085005"/>
                  </a:lnTo>
                  <a:lnTo>
                    <a:pt x="6395237" y="4040845"/>
                  </a:lnTo>
                  <a:lnTo>
                    <a:pt x="6402465" y="3996490"/>
                  </a:lnTo>
                  <a:lnTo>
                    <a:pt x="6408353" y="3951971"/>
                  </a:lnTo>
                  <a:lnTo>
                    <a:pt x="6412901" y="3907323"/>
                  </a:lnTo>
                  <a:lnTo>
                    <a:pt x="6416109" y="3862577"/>
                  </a:lnTo>
                  <a:lnTo>
                    <a:pt x="6417975" y="3817766"/>
                  </a:lnTo>
                  <a:lnTo>
                    <a:pt x="6418500" y="3772924"/>
                  </a:lnTo>
                  <a:lnTo>
                    <a:pt x="6417683" y="3728082"/>
                  </a:lnTo>
                  <a:lnTo>
                    <a:pt x="6415523" y="3683273"/>
                  </a:lnTo>
                  <a:lnTo>
                    <a:pt x="6412021" y="3638530"/>
                  </a:lnTo>
                  <a:lnTo>
                    <a:pt x="6407177" y="3593887"/>
                  </a:lnTo>
                  <a:lnTo>
                    <a:pt x="6400989" y="3549374"/>
                  </a:lnTo>
                  <a:lnTo>
                    <a:pt x="6393457" y="3505026"/>
                  </a:lnTo>
                  <a:lnTo>
                    <a:pt x="6384581" y="3460875"/>
                  </a:lnTo>
                  <a:lnTo>
                    <a:pt x="6374360" y="3416953"/>
                  </a:lnTo>
                  <a:lnTo>
                    <a:pt x="6362795" y="3373294"/>
                  </a:lnTo>
                  <a:lnTo>
                    <a:pt x="6349884" y="3329930"/>
                  </a:lnTo>
                  <a:lnTo>
                    <a:pt x="6335627" y="3286893"/>
                  </a:lnTo>
                  <a:lnTo>
                    <a:pt x="6320025" y="3244217"/>
                  </a:lnTo>
                  <a:lnTo>
                    <a:pt x="6303076" y="3201934"/>
                  </a:lnTo>
                  <a:lnTo>
                    <a:pt x="6284780" y="3160077"/>
                  </a:lnTo>
                  <a:lnTo>
                    <a:pt x="6265137" y="3118678"/>
                  </a:lnTo>
                  <a:lnTo>
                    <a:pt x="6244147" y="3077770"/>
                  </a:lnTo>
                  <a:lnTo>
                    <a:pt x="6221808" y="3037387"/>
                  </a:lnTo>
                  <a:lnTo>
                    <a:pt x="6198121" y="2997560"/>
                  </a:lnTo>
                  <a:lnTo>
                    <a:pt x="6173086" y="2958322"/>
                  </a:lnTo>
                  <a:lnTo>
                    <a:pt x="6146701" y="2919706"/>
                  </a:lnTo>
                  <a:lnTo>
                    <a:pt x="6118967" y="2881746"/>
                  </a:lnTo>
                  <a:lnTo>
                    <a:pt x="6089882" y="2844472"/>
                  </a:lnTo>
                  <a:lnTo>
                    <a:pt x="6059448" y="2807919"/>
                  </a:lnTo>
                  <a:lnTo>
                    <a:pt x="6027663" y="2772118"/>
                  </a:lnTo>
                  <a:lnTo>
                    <a:pt x="5994527" y="2737104"/>
                  </a:lnTo>
                  <a:lnTo>
                    <a:pt x="33208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60119" y="1239773"/>
            <a:ext cx="2863215" cy="5962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750" spc="-105" dirty="0">
                <a:latin typeface="Times New Roman"/>
                <a:cs typeface="Times New Roman"/>
              </a:rPr>
              <a:t>К</a:t>
            </a:r>
            <a:r>
              <a:rPr sz="3750" spc="-5" dirty="0">
                <a:latin typeface="Times New Roman"/>
                <a:cs typeface="Times New Roman"/>
              </a:rPr>
              <a:t>ОН</a:t>
            </a:r>
            <a:r>
              <a:rPr sz="3750" spc="-195" dirty="0">
                <a:latin typeface="Times New Roman"/>
                <a:cs typeface="Times New Roman"/>
              </a:rPr>
              <a:t>Т</a:t>
            </a:r>
            <a:r>
              <a:rPr sz="3750" spc="-10" dirty="0">
                <a:latin typeface="Times New Roman"/>
                <a:cs typeface="Times New Roman"/>
              </a:rPr>
              <a:t>АКТЫ</a:t>
            </a:r>
            <a:endParaRPr sz="375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29958" y="1162697"/>
            <a:ext cx="5568950" cy="5734050"/>
            <a:chOff x="629958" y="1162697"/>
            <a:chExt cx="5568950" cy="573405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9958" y="1162697"/>
              <a:ext cx="746175" cy="74433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5073" y="2908185"/>
              <a:ext cx="340842" cy="34085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5073" y="5552465"/>
              <a:ext cx="340842" cy="34084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5073" y="4014749"/>
              <a:ext cx="340842" cy="34084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5073" y="4805197"/>
              <a:ext cx="340842" cy="34084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45713" y="2092731"/>
              <a:ext cx="2652776" cy="480377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75150" y="2532253"/>
              <a:ext cx="1823339" cy="182333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138224" y="2820466"/>
            <a:ext cx="2257425" cy="3021330"/>
          </a:xfrm>
          <a:prstGeom prst="rect">
            <a:avLst/>
          </a:prstGeom>
        </p:spPr>
        <p:txBody>
          <a:bodyPr vert="horz" wrap="square" lIns="0" tIns="142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25"/>
              </a:spcBef>
            </a:pPr>
            <a:r>
              <a:rPr sz="1600" spc="15" dirty="0">
                <a:latin typeface="Microsoft Sans Serif"/>
                <a:cs typeface="Microsoft Sans Serif"/>
              </a:rPr>
              <a:t>420066,</a:t>
            </a:r>
            <a:r>
              <a:rPr sz="1600" dirty="0">
                <a:latin typeface="Microsoft Sans Serif"/>
                <a:cs typeface="Microsoft Sans Serif"/>
              </a:rPr>
              <a:t> </a:t>
            </a:r>
            <a:r>
              <a:rPr sz="1600" spc="-105" dirty="0">
                <a:latin typeface="Microsoft Sans Serif"/>
                <a:cs typeface="Microsoft Sans Serif"/>
              </a:rPr>
              <a:t>г.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Казань,</a:t>
            </a:r>
            <a:endParaRPr sz="16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035"/>
              </a:spcBef>
            </a:pPr>
            <a:r>
              <a:rPr sz="1600" spc="-10" dirty="0">
                <a:latin typeface="Microsoft Sans Serif"/>
                <a:cs typeface="Microsoft Sans Serif"/>
              </a:rPr>
              <a:t>ул.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Красносельская,</a:t>
            </a:r>
            <a:r>
              <a:rPr sz="1600" dirty="0">
                <a:latin typeface="Microsoft Sans Serif"/>
                <a:cs typeface="Microsoft Sans Serif"/>
              </a:rPr>
              <a:t> </a:t>
            </a:r>
            <a:r>
              <a:rPr sz="1600" spc="15" dirty="0">
                <a:latin typeface="Microsoft Sans Serif"/>
                <a:cs typeface="Microsoft Sans Serif"/>
              </a:rPr>
              <a:t>51</a:t>
            </a:r>
            <a:endParaRPr sz="16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600" spc="15" dirty="0">
                <a:latin typeface="Microsoft Sans Serif"/>
                <a:cs typeface="Microsoft Sans Serif"/>
              </a:rPr>
              <a:t>8(843) </a:t>
            </a:r>
            <a:r>
              <a:rPr sz="1600" spc="10" dirty="0">
                <a:latin typeface="Microsoft Sans Serif"/>
                <a:cs typeface="Microsoft Sans Serif"/>
              </a:rPr>
              <a:t>519-42-42</a:t>
            </a:r>
            <a:endParaRPr sz="1600">
              <a:latin typeface="Microsoft Sans Serif"/>
              <a:cs typeface="Microsoft Sans Serif"/>
            </a:endParaRPr>
          </a:p>
          <a:p>
            <a:pPr marL="12700" marR="883285">
              <a:lnSpc>
                <a:spcPct val="306900"/>
              </a:lnSpc>
              <a:spcBef>
                <a:spcPts val="5"/>
              </a:spcBef>
            </a:pPr>
            <a:r>
              <a:rPr sz="1600" spc="15" dirty="0">
                <a:latin typeface="Microsoft Sans Serif"/>
                <a:cs typeface="Microsoft Sans Serif"/>
                <a:hlinkClick r:id="rId12"/>
              </a:rPr>
              <a:t>kg</a:t>
            </a:r>
            <a:r>
              <a:rPr sz="1600" spc="20" dirty="0">
                <a:latin typeface="Microsoft Sans Serif"/>
                <a:cs typeface="Microsoft Sans Serif"/>
                <a:hlinkClick r:id="rId12"/>
              </a:rPr>
              <a:t>eu@kg</a:t>
            </a:r>
            <a:r>
              <a:rPr sz="1600" spc="15" dirty="0">
                <a:latin typeface="Microsoft Sans Serif"/>
                <a:cs typeface="Microsoft Sans Serif"/>
                <a:hlinkClick r:id="rId12"/>
              </a:rPr>
              <a:t>e</a:t>
            </a:r>
            <a:r>
              <a:rPr sz="1600" spc="20" dirty="0">
                <a:latin typeface="Microsoft Sans Serif"/>
                <a:cs typeface="Microsoft Sans Serif"/>
                <a:hlinkClick r:id="rId12"/>
              </a:rPr>
              <a:t>u</a:t>
            </a:r>
            <a:r>
              <a:rPr sz="1600" spc="10" dirty="0">
                <a:latin typeface="Microsoft Sans Serif"/>
                <a:cs typeface="Microsoft Sans Serif"/>
                <a:hlinkClick r:id="rId12"/>
              </a:rPr>
              <a:t>.ru 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sz="1600" spc="15" dirty="0">
                <a:latin typeface="Microsoft Sans Serif"/>
                <a:cs typeface="Microsoft Sans Serif"/>
              </a:rPr>
              <a:t>kgeu.ru</a:t>
            </a:r>
            <a:endParaRPr sz="1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10692130" cy="7559675"/>
          </a:xfrm>
          <a:custGeom>
            <a:avLst/>
            <a:gdLst/>
            <a:ahLst/>
            <a:cxnLst/>
            <a:rect l="l" t="t" r="r" b="b"/>
            <a:pathLst>
              <a:path w="10692130" h="7559675">
                <a:moveTo>
                  <a:pt x="10691749" y="0"/>
                </a:moveTo>
                <a:lnTo>
                  <a:pt x="0" y="0"/>
                </a:lnTo>
                <a:lnTo>
                  <a:pt x="0" y="7559675"/>
                </a:lnTo>
                <a:lnTo>
                  <a:pt x="10691749" y="7559675"/>
                </a:lnTo>
                <a:lnTo>
                  <a:pt x="1069174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0692765" cy="7559040"/>
            <a:chOff x="0" y="0"/>
            <a:chExt cx="10692765" cy="7559040"/>
          </a:xfrm>
        </p:grpSpPr>
        <p:sp>
          <p:nvSpPr>
            <p:cNvPr id="4" name="object 4"/>
            <p:cNvSpPr/>
            <p:nvPr/>
          </p:nvSpPr>
          <p:spPr>
            <a:xfrm>
              <a:off x="2588895" y="0"/>
              <a:ext cx="3802379" cy="4601845"/>
            </a:xfrm>
            <a:custGeom>
              <a:avLst/>
              <a:gdLst/>
              <a:ahLst/>
              <a:cxnLst/>
              <a:rect l="l" t="t" r="r" b="b"/>
              <a:pathLst>
                <a:path w="3802379" h="4601845">
                  <a:moveTo>
                    <a:pt x="2155444" y="2289302"/>
                  </a:moveTo>
                  <a:lnTo>
                    <a:pt x="1079690" y="0"/>
                  </a:lnTo>
                  <a:lnTo>
                    <a:pt x="1968" y="0"/>
                  </a:lnTo>
                  <a:lnTo>
                    <a:pt x="1077722" y="2289302"/>
                  </a:lnTo>
                  <a:lnTo>
                    <a:pt x="0" y="4582668"/>
                  </a:lnTo>
                  <a:lnTo>
                    <a:pt x="1077722" y="4582668"/>
                  </a:lnTo>
                  <a:lnTo>
                    <a:pt x="2155444" y="2289302"/>
                  </a:lnTo>
                  <a:close/>
                </a:path>
                <a:path w="3802379" h="4601845">
                  <a:moveTo>
                    <a:pt x="3801999" y="2308225"/>
                  </a:moveTo>
                  <a:lnTo>
                    <a:pt x="2724277" y="14859"/>
                  </a:lnTo>
                  <a:lnTo>
                    <a:pt x="1646555" y="14859"/>
                  </a:lnTo>
                  <a:lnTo>
                    <a:pt x="2724277" y="2308225"/>
                  </a:lnTo>
                  <a:lnTo>
                    <a:pt x="1646555" y="4601718"/>
                  </a:lnTo>
                  <a:lnTo>
                    <a:pt x="2724277" y="4601718"/>
                  </a:lnTo>
                  <a:lnTo>
                    <a:pt x="3801999" y="2308225"/>
                  </a:lnTo>
                  <a:close/>
                </a:path>
              </a:pathLst>
            </a:custGeom>
            <a:solidFill>
              <a:srgbClr val="C9D6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555621"/>
              <a:ext cx="5439625" cy="213893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51069" y="600202"/>
              <a:ext cx="5441314" cy="406120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4694554"/>
              <a:ext cx="10659745" cy="2864485"/>
            </a:xfrm>
            <a:custGeom>
              <a:avLst/>
              <a:gdLst/>
              <a:ahLst/>
              <a:cxnLst/>
              <a:rect l="l" t="t" r="r" b="b"/>
              <a:pathLst>
                <a:path w="10659745" h="2864484">
                  <a:moveTo>
                    <a:pt x="10659131" y="2864483"/>
                  </a:moveTo>
                  <a:lnTo>
                    <a:pt x="10659131" y="0"/>
                  </a:lnTo>
                  <a:lnTo>
                    <a:pt x="0" y="0"/>
                  </a:lnTo>
                  <a:lnTo>
                    <a:pt x="0" y="2864483"/>
                  </a:lnTo>
                  <a:lnTo>
                    <a:pt x="10659131" y="2864483"/>
                  </a:lnTo>
                  <a:close/>
                </a:path>
              </a:pathLst>
            </a:custGeom>
            <a:solidFill>
              <a:srgbClr val="003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028534" cy="49624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08007" y="4515610"/>
              <a:ext cx="1484375" cy="302209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56192" y="4413502"/>
              <a:ext cx="1536191" cy="30708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61602" y="4518321"/>
              <a:ext cx="1430781" cy="291592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44608" y="5882106"/>
              <a:ext cx="1107948" cy="482803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9557384" y="5088128"/>
            <a:ext cx="75057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dirty="0">
                <a:solidFill>
                  <a:srgbClr val="E60000"/>
                </a:solidFill>
                <a:latin typeface="Calibri"/>
                <a:cs typeface="Calibri"/>
              </a:rPr>
              <a:t>2023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29958" y="467499"/>
            <a:ext cx="9521190" cy="4473575"/>
            <a:chOff x="629958" y="467499"/>
            <a:chExt cx="9521190" cy="4473575"/>
          </a:xfrm>
        </p:grpSpPr>
        <p:sp>
          <p:nvSpPr>
            <p:cNvPr id="15" name="object 15"/>
            <p:cNvSpPr/>
            <p:nvPr/>
          </p:nvSpPr>
          <p:spPr>
            <a:xfrm>
              <a:off x="9801478" y="4751705"/>
              <a:ext cx="349885" cy="189230"/>
            </a:xfrm>
            <a:custGeom>
              <a:avLst/>
              <a:gdLst/>
              <a:ahLst/>
              <a:cxnLst/>
              <a:rect l="l" t="t" r="r" b="b"/>
              <a:pathLst>
                <a:path w="349884" h="189229">
                  <a:moveTo>
                    <a:pt x="349503" y="0"/>
                  </a:moveTo>
                  <a:lnTo>
                    <a:pt x="174751" y="94615"/>
                  </a:lnTo>
                  <a:lnTo>
                    <a:pt x="0" y="0"/>
                  </a:lnTo>
                  <a:lnTo>
                    <a:pt x="0" y="94615"/>
                  </a:lnTo>
                  <a:lnTo>
                    <a:pt x="174751" y="189230"/>
                  </a:lnTo>
                  <a:lnTo>
                    <a:pt x="349503" y="94615"/>
                  </a:lnTo>
                  <a:lnTo>
                    <a:pt x="349503" y="0"/>
                  </a:lnTo>
                  <a:close/>
                </a:path>
              </a:pathLst>
            </a:custGeom>
            <a:solidFill>
              <a:srgbClr val="003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9958" y="467499"/>
              <a:ext cx="746175" cy="744334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460119" y="544144"/>
            <a:ext cx="2424430" cy="116649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4490"/>
              </a:lnSpc>
              <a:spcBef>
                <a:spcPts val="200"/>
              </a:spcBef>
            </a:pPr>
            <a:r>
              <a:rPr sz="3750" spc="-5" dirty="0">
                <a:latin typeface="Times New Roman"/>
                <a:cs typeface="Times New Roman"/>
              </a:rPr>
              <a:t>ИС</a:t>
            </a:r>
            <a:r>
              <a:rPr sz="3750" spc="-65" dirty="0">
                <a:latin typeface="Times New Roman"/>
                <a:cs typeface="Times New Roman"/>
              </a:rPr>
              <a:t>Т</a:t>
            </a:r>
            <a:r>
              <a:rPr sz="3750" spc="-5" dirty="0">
                <a:latin typeface="Times New Roman"/>
                <a:cs typeface="Times New Roman"/>
              </a:rPr>
              <a:t>ОРИЯ  </a:t>
            </a:r>
            <a:r>
              <a:rPr sz="3750" spc="-10" dirty="0">
                <a:latin typeface="Times New Roman"/>
                <a:cs typeface="Times New Roman"/>
              </a:rPr>
              <a:t>КГЭУ</a:t>
            </a:r>
            <a:endParaRPr sz="37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9849" y="5545658"/>
            <a:ext cx="922019" cy="221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i="1" spc="120" dirty="0">
                <a:solidFill>
                  <a:srgbClr val="FFFFFF"/>
                </a:solidFill>
                <a:latin typeface="Verdana"/>
                <a:cs typeface="Verdana"/>
              </a:rPr>
              <a:t>Ка</a:t>
            </a:r>
            <a:r>
              <a:rPr sz="1250" i="1" spc="85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1250" i="1" spc="-10" dirty="0">
                <a:solidFill>
                  <a:srgbClr val="FFFFFF"/>
                </a:solidFill>
                <a:latin typeface="Verdana"/>
                <a:cs typeface="Verdana"/>
              </a:rPr>
              <a:t>анс</a:t>
            </a:r>
            <a:r>
              <a:rPr sz="1250" i="1" spc="-25" dirty="0">
                <a:solidFill>
                  <a:srgbClr val="FFFFFF"/>
                </a:solidFill>
                <a:latin typeface="Verdana"/>
                <a:cs typeface="Verdana"/>
              </a:rPr>
              <a:t>ки</a:t>
            </a:r>
            <a:r>
              <a:rPr sz="1250" i="1" spc="-20" dirty="0">
                <a:solidFill>
                  <a:srgbClr val="FFFFFF"/>
                </a:solidFill>
                <a:latin typeface="Verdana"/>
                <a:cs typeface="Verdana"/>
              </a:rPr>
              <a:t>й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9849" y="5742559"/>
            <a:ext cx="662940" cy="221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i="1" spc="10" dirty="0">
                <a:solidFill>
                  <a:srgbClr val="FFFFFF"/>
                </a:solidFill>
                <a:latin typeface="Verdana"/>
                <a:cs typeface="Verdana"/>
              </a:rPr>
              <a:t>филиал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69849" y="5937630"/>
            <a:ext cx="1072515" cy="221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i="1" spc="110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250" i="1" spc="8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250" i="1" spc="-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250" i="1" spc="-1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250" i="1" spc="-3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250" i="1" spc="-30" dirty="0">
                <a:solidFill>
                  <a:srgbClr val="FFFFFF"/>
                </a:solidFill>
                <a:latin typeface="Verdana"/>
                <a:cs typeface="Verdana"/>
              </a:rPr>
              <a:t>вс</a:t>
            </a:r>
            <a:r>
              <a:rPr sz="1250" i="1" spc="-40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250" i="1" spc="-3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250" i="1" spc="-5" dirty="0">
                <a:solidFill>
                  <a:srgbClr val="FFFFFF"/>
                </a:solidFill>
                <a:latin typeface="Verdana"/>
                <a:cs typeface="Verdana"/>
              </a:rPr>
              <a:t>го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69849" y="6134201"/>
            <a:ext cx="1437640" cy="221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i="1" spc="20" dirty="0">
                <a:solidFill>
                  <a:srgbClr val="FFFFFF"/>
                </a:solidFill>
                <a:latin typeface="Verdana"/>
                <a:cs typeface="Verdana"/>
              </a:rPr>
              <a:t>энергетического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69849" y="6329273"/>
            <a:ext cx="1096645" cy="221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i="1" spc="-25" dirty="0">
                <a:solidFill>
                  <a:srgbClr val="FFFFFF"/>
                </a:solidFill>
                <a:latin typeface="Verdana"/>
                <a:cs typeface="Verdana"/>
              </a:rPr>
              <a:t>инс</a:t>
            </a:r>
            <a:r>
              <a:rPr sz="1250" i="1" spc="340" dirty="0">
                <a:solidFill>
                  <a:srgbClr val="FFFFFF"/>
                </a:solidFill>
                <a:latin typeface="Verdana"/>
                <a:cs typeface="Verdana"/>
              </a:rPr>
              <a:t>тит</a:t>
            </a:r>
            <a:r>
              <a:rPr sz="1250" i="1" spc="360" dirty="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sz="1250" i="1" spc="350" dirty="0">
                <a:solidFill>
                  <a:srgbClr val="FFFFFF"/>
                </a:solidFill>
                <a:latin typeface="Verdana"/>
                <a:cs typeface="Verdana"/>
              </a:rPr>
              <a:t>та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69849" y="6525869"/>
            <a:ext cx="939800" cy="221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i="1" spc="140" dirty="0">
                <a:solidFill>
                  <a:srgbClr val="FFFFFF"/>
                </a:solidFill>
                <a:latin typeface="Verdana"/>
                <a:cs typeface="Verdana"/>
              </a:rPr>
              <a:t>(КФ</a:t>
            </a:r>
            <a:r>
              <a:rPr sz="1250" i="1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50" i="1" spc="90" dirty="0">
                <a:solidFill>
                  <a:srgbClr val="FFFFFF"/>
                </a:solidFill>
                <a:latin typeface="Verdana"/>
                <a:cs typeface="Verdana"/>
              </a:rPr>
              <a:t>МЭИ)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494278" y="5545658"/>
            <a:ext cx="922019" cy="221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i="1" spc="120" dirty="0">
                <a:solidFill>
                  <a:srgbClr val="FFFFFF"/>
                </a:solidFill>
                <a:latin typeface="Verdana"/>
                <a:cs typeface="Verdana"/>
              </a:rPr>
              <a:t>Ка</a:t>
            </a:r>
            <a:r>
              <a:rPr sz="1250" i="1" spc="85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1250" i="1" spc="-10" dirty="0">
                <a:solidFill>
                  <a:srgbClr val="FFFFFF"/>
                </a:solidFill>
                <a:latin typeface="Verdana"/>
                <a:cs typeface="Verdana"/>
              </a:rPr>
              <a:t>анс</a:t>
            </a:r>
            <a:r>
              <a:rPr sz="1250" i="1" spc="-25" dirty="0">
                <a:solidFill>
                  <a:srgbClr val="FFFFFF"/>
                </a:solidFill>
                <a:latin typeface="Verdana"/>
                <a:cs typeface="Verdana"/>
              </a:rPr>
              <a:t>ки</a:t>
            </a:r>
            <a:r>
              <a:rPr sz="1250" i="1" spc="-20" dirty="0">
                <a:solidFill>
                  <a:srgbClr val="FFFFFF"/>
                </a:solidFill>
                <a:latin typeface="Verdana"/>
                <a:cs typeface="Verdana"/>
              </a:rPr>
              <a:t>й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494278" y="5742559"/>
            <a:ext cx="1493520" cy="221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i="1" spc="20" dirty="0">
                <a:solidFill>
                  <a:srgbClr val="FFFFFF"/>
                </a:solidFill>
                <a:latin typeface="Verdana"/>
                <a:cs typeface="Verdana"/>
              </a:rPr>
              <a:t>государственный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94278" y="5937630"/>
            <a:ext cx="1372235" cy="221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i="1" spc="20" dirty="0">
                <a:solidFill>
                  <a:srgbClr val="FFFFFF"/>
                </a:solidFill>
                <a:latin typeface="Verdana"/>
                <a:cs typeface="Verdana"/>
              </a:rPr>
              <a:t>энергетический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494278" y="6134201"/>
            <a:ext cx="1192530" cy="221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i="1" spc="100" dirty="0">
                <a:solidFill>
                  <a:srgbClr val="FFFFFF"/>
                </a:solidFill>
                <a:latin typeface="Verdana"/>
                <a:cs typeface="Verdana"/>
              </a:rPr>
              <a:t>университет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76821" y="5545658"/>
            <a:ext cx="653415" cy="221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i="1" spc="-70" dirty="0">
                <a:solidFill>
                  <a:srgbClr val="FFFFFF"/>
                </a:solidFill>
                <a:latin typeface="Verdana"/>
                <a:cs typeface="Verdana"/>
              </a:rPr>
              <a:t>Ю</a:t>
            </a:r>
            <a:r>
              <a:rPr sz="1250" i="1" spc="-55" dirty="0">
                <a:solidFill>
                  <a:srgbClr val="FFFFFF"/>
                </a:solidFill>
                <a:latin typeface="Verdana"/>
                <a:cs typeface="Verdana"/>
              </a:rPr>
              <a:t>б</a:t>
            </a:r>
            <a:r>
              <a:rPr sz="1250" i="1" spc="-2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250" i="1" spc="-40" dirty="0">
                <a:solidFill>
                  <a:srgbClr val="FFFFFF"/>
                </a:solidFill>
                <a:latin typeface="Verdana"/>
                <a:cs typeface="Verdana"/>
              </a:rPr>
              <a:t>лей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576821" y="5742559"/>
            <a:ext cx="678815" cy="221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i="1" spc="140" dirty="0">
                <a:solidFill>
                  <a:srgbClr val="FFFFFF"/>
                </a:solidFill>
                <a:latin typeface="Verdana"/>
                <a:cs typeface="Verdana"/>
              </a:rPr>
              <a:t>50</a:t>
            </a:r>
            <a:r>
              <a:rPr sz="1250" i="1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50" i="1" spc="200" dirty="0">
                <a:solidFill>
                  <a:srgbClr val="FFFFFF"/>
                </a:solidFill>
                <a:latin typeface="Verdana"/>
                <a:cs typeface="Verdana"/>
              </a:rPr>
              <a:t>лет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187822" y="5545658"/>
            <a:ext cx="718185" cy="221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i="1" spc="-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250" i="1" spc="480" dirty="0">
                <a:solidFill>
                  <a:srgbClr val="FFFFFF"/>
                </a:solidFill>
                <a:latin typeface="Verdana"/>
                <a:cs typeface="Verdana"/>
              </a:rPr>
              <a:t>та</a:t>
            </a:r>
            <a:r>
              <a:rPr sz="1250" i="1" spc="43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250" i="1" spc="15" dirty="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sz="1250" i="1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187822" y="5742559"/>
            <a:ext cx="1240155" cy="221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i="1" spc="114" dirty="0">
                <a:solidFill>
                  <a:srgbClr val="FFFFFF"/>
                </a:solidFill>
                <a:latin typeface="Verdana"/>
                <a:cs typeface="Verdana"/>
              </a:rPr>
              <a:t>ФБГБОУ</a:t>
            </a:r>
            <a:r>
              <a:rPr sz="1250" i="1" spc="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50" i="1" spc="114" dirty="0">
                <a:solidFill>
                  <a:srgbClr val="FFFFFF"/>
                </a:solidFill>
                <a:latin typeface="Verdana"/>
                <a:cs typeface="Verdana"/>
              </a:rPr>
              <a:t>ВПО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187822" y="5937630"/>
            <a:ext cx="118745" cy="221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spc="15" dirty="0">
                <a:solidFill>
                  <a:srgbClr val="FFFFFF"/>
                </a:solidFill>
                <a:latin typeface="Segoe Print"/>
                <a:cs typeface="Segoe Print"/>
              </a:rPr>
              <a:t>+</a:t>
            </a:r>
            <a:endParaRPr sz="1250">
              <a:latin typeface="Segoe Print"/>
              <a:cs typeface="Segoe Prin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187822" y="6134201"/>
            <a:ext cx="956310" cy="221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i="1" spc="-10" dirty="0">
                <a:solidFill>
                  <a:srgbClr val="FFFFFF"/>
                </a:solidFill>
                <a:latin typeface="Verdana"/>
                <a:cs typeface="Verdana"/>
              </a:rPr>
              <a:t>Бесс</a:t>
            </a:r>
            <a:r>
              <a:rPr sz="1250" i="1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250" i="1" spc="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250" i="1" spc="-40" dirty="0">
                <a:solidFill>
                  <a:srgbClr val="FFFFFF"/>
                </a:solidFill>
                <a:latin typeface="Verdana"/>
                <a:cs typeface="Verdana"/>
              </a:rPr>
              <a:t>чн</a:t>
            </a:r>
            <a:r>
              <a:rPr sz="1250" i="1" spc="-3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250" i="1" spc="-70" dirty="0">
                <a:solidFill>
                  <a:srgbClr val="FFFFFF"/>
                </a:solidFill>
                <a:latin typeface="Verdana"/>
                <a:cs typeface="Verdana"/>
              </a:rPr>
              <a:t>я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187822" y="6329273"/>
            <a:ext cx="763270" cy="221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i="1" spc="-45" dirty="0">
                <a:solidFill>
                  <a:srgbClr val="FFFFFF"/>
                </a:solidFill>
                <a:latin typeface="Verdana"/>
                <a:cs typeface="Verdana"/>
              </a:rPr>
              <a:t>лиц</a:t>
            </a:r>
            <a:r>
              <a:rPr sz="1250" i="1" spc="-4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250" i="1" spc="-50" dirty="0">
                <a:solidFill>
                  <a:srgbClr val="FFFFFF"/>
                </a:solidFill>
                <a:latin typeface="Verdana"/>
                <a:cs typeface="Verdana"/>
              </a:rPr>
              <a:t>нз</a:t>
            </a:r>
            <a:r>
              <a:rPr sz="1250" i="1" spc="-45" dirty="0">
                <a:solidFill>
                  <a:srgbClr val="FFFFFF"/>
                </a:solidFill>
                <a:latin typeface="Verdana"/>
                <a:cs typeface="Verdana"/>
              </a:rPr>
              <a:t>ия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907539" y="5545658"/>
            <a:ext cx="922019" cy="221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i="1" spc="120" dirty="0">
                <a:solidFill>
                  <a:srgbClr val="FFFFFF"/>
                </a:solidFill>
                <a:latin typeface="Verdana"/>
                <a:cs typeface="Verdana"/>
              </a:rPr>
              <a:t>Ка</a:t>
            </a:r>
            <a:r>
              <a:rPr sz="1250" i="1" spc="85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1250" i="1" spc="-10" dirty="0">
                <a:solidFill>
                  <a:srgbClr val="FFFFFF"/>
                </a:solidFill>
                <a:latin typeface="Verdana"/>
                <a:cs typeface="Verdana"/>
              </a:rPr>
              <a:t>анс</a:t>
            </a:r>
            <a:r>
              <a:rPr sz="1250" i="1" spc="-25" dirty="0">
                <a:solidFill>
                  <a:srgbClr val="FFFFFF"/>
                </a:solidFill>
                <a:latin typeface="Verdana"/>
                <a:cs typeface="Verdana"/>
              </a:rPr>
              <a:t>ки</a:t>
            </a:r>
            <a:r>
              <a:rPr sz="1250" i="1" spc="-20" dirty="0">
                <a:solidFill>
                  <a:srgbClr val="FFFFFF"/>
                </a:solidFill>
                <a:latin typeface="Verdana"/>
                <a:cs typeface="Verdana"/>
              </a:rPr>
              <a:t>й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907539" y="5742559"/>
            <a:ext cx="1372235" cy="221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i="1" spc="20" dirty="0">
                <a:solidFill>
                  <a:srgbClr val="FFFFFF"/>
                </a:solidFill>
                <a:latin typeface="Verdana"/>
                <a:cs typeface="Verdana"/>
              </a:rPr>
              <a:t>энергетический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907539" y="5937630"/>
            <a:ext cx="1000760" cy="221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i="1" spc="-25" dirty="0">
                <a:solidFill>
                  <a:srgbClr val="FFFFFF"/>
                </a:solidFill>
                <a:latin typeface="Verdana"/>
                <a:cs typeface="Verdana"/>
              </a:rPr>
              <a:t>инс</a:t>
            </a:r>
            <a:r>
              <a:rPr sz="1250" i="1" spc="340" dirty="0">
                <a:solidFill>
                  <a:srgbClr val="FFFFFF"/>
                </a:solidFill>
                <a:latin typeface="Verdana"/>
                <a:cs typeface="Verdana"/>
              </a:rPr>
              <a:t>тит</a:t>
            </a:r>
            <a:r>
              <a:rPr sz="1250" i="1" spc="360" dirty="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sz="1250" i="1" spc="69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691119" y="5545658"/>
            <a:ext cx="1252220" cy="221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i="1" spc="185" dirty="0">
                <a:solidFill>
                  <a:srgbClr val="FFFFFF"/>
                </a:solidFill>
                <a:latin typeface="Verdana"/>
                <a:cs typeface="Verdana"/>
              </a:rPr>
              <a:t>ПРОГРАММА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691119" y="5742559"/>
            <a:ext cx="1043940" cy="221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i="1" spc="150" dirty="0">
                <a:solidFill>
                  <a:srgbClr val="FFFFFF"/>
                </a:solidFill>
                <a:latin typeface="Verdana"/>
                <a:cs typeface="Verdana"/>
              </a:rPr>
              <a:t>РАЗВИТИЯ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691119" y="5937630"/>
            <a:ext cx="1171575" cy="221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i="1" spc="95" dirty="0">
                <a:solidFill>
                  <a:srgbClr val="FFFFFF"/>
                </a:solidFill>
                <a:latin typeface="Verdana"/>
                <a:cs typeface="Verdana"/>
              </a:rPr>
              <a:t>ПР</a:t>
            </a:r>
            <a:r>
              <a:rPr sz="1250" i="1" spc="21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250" i="1" spc="21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250" i="1" spc="150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250" i="1" spc="170" dirty="0">
                <a:solidFill>
                  <a:srgbClr val="FFFFFF"/>
                </a:solidFill>
                <a:latin typeface="Verdana"/>
                <a:cs typeface="Verdana"/>
              </a:rPr>
              <a:t>ИТ</a:t>
            </a:r>
            <a:r>
              <a:rPr sz="1250" i="1" spc="15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250" i="1" spc="9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691119" y="6134201"/>
            <a:ext cx="501015" cy="221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spc="15" dirty="0">
                <a:solidFill>
                  <a:srgbClr val="FFFFFF"/>
                </a:solidFill>
                <a:latin typeface="Segoe Print"/>
                <a:cs typeface="Segoe Print"/>
              </a:rPr>
              <a:t>2030</a:t>
            </a:r>
            <a:endParaRPr sz="1250">
              <a:latin typeface="Segoe Print"/>
              <a:cs typeface="Segoe Print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81127" y="5031994"/>
            <a:ext cx="75120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1968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943480" y="5031994"/>
            <a:ext cx="75120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2800" b="1" spc="5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99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187822" y="5031994"/>
            <a:ext cx="75120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2011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637026" y="5031994"/>
            <a:ext cx="75120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2000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611493" y="5042662"/>
            <a:ext cx="1853564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115060" algn="l"/>
              </a:tabLst>
            </a:pP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2018	2021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786001" y="5152771"/>
            <a:ext cx="5768975" cy="1434465"/>
          </a:xfrm>
          <a:custGeom>
            <a:avLst/>
            <a:gdLst/>
            <a:ahLst/>
            <a:cxnLst/>
            <a:rect l="l" t="t" r="r" b="b"/>
            <a:pathLst>
              <a:path w="5768975" h="1434465">
                <a:moveTo>
                  <a:pt x="0" y="0"/>
                </a:moveTo>
                <a:lnTo>
                  <a:pt x="0" y="1433982"/>
                </a:lnTo>
              </a:path>
              <a:path w="5768975" h="1434465">
                <a:moveTo>
                  <a:pt x="5768467" y="0"/>
                </a:moveTo>
                <a:lnTo>
                  <a:pt x="5768467" y="1433982"/>
                </a:lnTo>
              </a:path>
              <a:path w="5768975" h="1434465">
                <a:moveTo>
                  <a:pt x="4647819" y="0"/>
                </a:moveTo>
                <a:lnTo>
                  <a:pt x="4647819" y="1433982"/>
                </a:lnTo>
              </a:path>
              <a:path w="5768975" h="1434465">
                <a:moveTo>
                  <a:pt x="3267329" y="0"/>
                </a:moveTo>
                <a:lnTo>
                  <a:pt x="3267329" y="1433982"/>
                </a:lnTo>
              </a:path>
              <a:path w="5768975" h="1434465">
                <a:moveTo>
                  <a:pt x="1568577" y="0"/>
                </a:moveTo>
                <a:lnTo>
                  <a:pt x="1568577" y="1433982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1749" y="0"/>
                </a:moveTo>
                <a:lnTo>
                  <a:pt x="0" y="0"/>
                </a:lnTo>
                <a:lnTo>
                  <a:pt x="0" y="7560183"/>
                </a:lnTo>
                <a:lnTo>
                  <a:pt x="10691749" y="7560183"/>
                </a:lnTo>
                <a:lnTo>
                  <a:pt x="1069174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45935" y="2541651"/>
            <a:ext cx="4346575" cy="5017770"/>
          </a:xfrm>
          <a:custGeom>
            <a:avLst/>
            <a:gdLst/>
            <a:ahLst/>
            <a:cxnLst/>
            <a:rect l="l" t="t" r="r" b="b"/>
            <a:pathLst>
              <a:path w="4346575" h="5017770">
                <a:moveTo>
                  <a:pt x="3378962" y="0"/>
                </a:moveTo>
                <a:lnTo>
                  <a:pt x="3330779" y="336"/>
                </a:lnTo>
                <a:lnTo>
                  <a:pt x="3282758" y="1343"/>
                </a:lnTo>
                <a:lnTo>
                  <a:pt x="3234904" y="3015"/>
                </a:lnTo>
                <a:lnTo>
                  <a:pt x="3187221" y="5348"/>
                </a:lnTo>
                <a:lnTo>
                  <a:pt x="3139713" y="8339"/>
                </a:lnTo>
                <a:lnTo>
                  <a:pt x="3092385" y="11981"/>
                </a:lnTo>
                <a:lnTo>
                  <a:pt x="3045241" y="16272"/>
                </a:lnTo>
                <a:lnTo>
                  <a:pt x="2998286" y="21205"/>
                </a:lnTo>
                <a:lnTo>
                  <a:pt x="2951524" y="26778"/>
                </a:lnTo>
                <a:lnTo>
                  <a:pt x="2904960" y="32985"/>
                </a:lnTo>
                <a:lnTo>
                  <a:pt x="2858597" y="39822"/>
                </a:lnTo>
                <a:lnTo>
                  <a:pt x="2812442" y="47284"/>
                </a:lnTo>
                <a:lnTo>
                  <a:pt x="2766497" y="55368"/>
                </a:lnTo>
                <a:lnTo>
                  <a:pt x="2720768" y="64068"/>
                </a:lnTo>
                <a:lnTo>
                  <a:pt x="2675259" y="73381"/>
                </a:lnTo>
                <a:lnTo>
                  <a:pt x="2629975" y="83301"/>
                </a:lnTo>
                <a:lnTo>
                  <a:pt x="2584919" y="93824"/>
                </a:lnTo>
                <a:lnTo>
                  <a:pt x="2540096" y="104946"/>
                </a:lnTo>
                <a:lnTo>
                  <a:pt x="2495511" y="116663"/>
                </a:lnTo>
                <a:lnTo>
                  <a:pt x="2451169" y="128969"/>
                </a:lnTo>
                <a:lnTo>
                  <a:pt x="2407073" y="141861"/>
                </a:lnTo>
                <a:lnTo>
                  <a:pt x="2363228" y="155333"/>
                </a:lnTo>
                <a:lnTo>
                  <a:pt x="2319639" y="169383"/>
                </a:lnTo>
                <a:lnTo>
                  <a:pt x="2276310" y="184004"/>
                </a:lnTo>
                <a:lnTo>
                  <a:pt x="2233246" y="199193"/>
                </a:lnTo>
                <a:lnTo>
                  <a:pt x="2190450" y="214945"/>
                </a:lnTo>
                <a:lnTo>
                  <a:pt x="2147928" y="231255"/>
                </a:lnTo>
                <a:lnTo>
                  <a:pt x="2105684" y="248120"/>
                </a:lnTo>
                <a:lnTo>
                  <a:pt x="2063722" y="265535"/>
                </a:lnTo>
                <a:lnTo>
                  <a:pt x="2022047" y="283495"/>
                </a:lnTo>
                <a:lnTo>
                  <a:pt x="1980663" y="301995"/>
                </a:lnTo>
                <a:lnTo>
                  <a:pt x="1939575" y="321032"/>
                </a:lnTo>
                <a:lnTo>
                  <a:pt x="1898787" y="340601"/>
                </a:lnTo>
                <a:lnTo>
                  <a:pt x="1858303" y="360698"/>
                </a:lnTo>
                <a:lnTo>
                  <a:pt x="1818129" y="381317"/>
                </a:lnTo>
                <a:lnTo>
                  <a:pt x="1778268" y="402455"/>
                </a:lnTo>
                <a:lnTo>
                  <a:pt x="1738725" y="424107"/>
                </a:lnTo>
                <a:lnTo>
                  <a:pt x="1699505" y="446269"/>
                </a:lnTo>
                <a:lnTo>
                  <a:pt x="1660612" y="468936"/>
                </a:lnTo>
                <a:lnTo>
                  <a:pt x="1622050" y="492104"/>
                </a:lnTo>
                <a:lnTo>
                  <a:pt x="1583824" y="515768"/>
                </a:lnTo>
                <a:lnTo>
                  <a:pt x="1545938" y="539923"/>
                </a:lnTo>
                <a:lnTo>
                  <a:pt x="1508397" y="564566"/>
                </a:lnTo>
                <a:lnTo>
                  <a:pt x="1471205" y="589692"/>
                </a:lnTo>
                <a:lnTo>
                  <a:pt x="1434366" y="615297"/>
                </a:lnTo>
                <a:lnTo>
                  <a:pt x="1397886" y="641375"/>
                </a:lnTo>
                <a:lnTo>
                  <a:pt x="1361768" y="667923"/>
                </a:lnTo>
                <a:lnTo>
                  <a:pt x="1326018" y="694936"/>
                </a:lnTo>
                <a:lnTo>
                  <a:pt x="1290639" y="722410"/>
                </a:lnTo>
                <a:lnTo>
                  <a:pt x="1255636" y="750339"/>
                </a:lnTo>
                <a:lnTo>
                  <a:pt x="1221013" y="778721"/>
                </a:lnTo>
                <a:lnTo>
                  <a:pt x="1186775" y="807549"/>
                </a:lnTo>
                <a:lnTo>
                  <a:pt x="1152926" y="836821"/>
                </a:lnTo>
                <a:lnTo>
                  <a:pt x="1119471" y="866530"/>
                </a:lnTo>
                <a:lnTo>
                  <a:pt x="1086415" y="896674"/>
                </a:lnTo>
                <a:lnTo>
                  <a:pt x="1053761" y="927247"/>
                </a:lnTo>
                <a:lnTo>
                  <a:pt x="1021514" y="958245"/>
                </a:lnTo>
                <a:lnTo>
                  <a:pt x="989679" y="989663"/>
                </a:lnTo>
                <a:lnTo>
                  <a:pt x="958260" y="1021497"/>
                </a:lnTo>
                <a:lnTo>
                  <a:pt x="927261" y="1053743"/>
                </a:lnTo>
                <a:lnTo>
                  <a:pt x="896687" y="1086396"/>
                </a:lnTo>
                <a:lnTo>
                  <a:pt x="866543" y="1119452"/>
                </a:lnTo>
                <a:lnTo>
                  <a:pt x="836833" y="1152906"/>
                </a:lnTo>
                <a:lnTo>
                  <a:pt x="807561" y="1186753"/>
                </a:lnTo>
                <a:lnTo>
                  <a:pt x="778731" y="1220990"/>
                </a:lnTo>
                <a:lnTo>
                  <a:pt x="750349" y="1255612"/>
                </a:lnTo>
                <a:lnTo>
                  <a:pt x="722419" y="1290614"/>
                </a:lnTo>
                <a:lnTo>
                  <a:pt x="694945" y="1325992"/>
                </a:lnTo>
                <a:lnTo>
                  <a:pt x="667932" y="1361742"/>
                </a:lnTo>
                <a:lnTo>
                  <a:pt x="641383" y="1397858"/>
                </a:lnTo>
                <a:lnTo>
                  <a:pt x="615304" y="1434337"/>
                </a:lnTo>
                <a:lnTo>
                  <a:pt x="589699" y="1471174"/>
                </a:lnTo>
                <a:lnTo>
                  <a:pt x="564573" y="1508365"/>
                </a:lnTo>
                <a:lnTo>
                  <a:pt x="539929" y="1545905"/>
                </a:lnTo>
                <a:lnTo>
                  <a:pt x="515773" y="1583789"/>
                </a:lnTo>
                <a:lnTo>
                  <a:pt x="492109" y="1622014"/>
                </a:lnTo>
                <a:lnTo>
                  <a:pt x="468941" y="1660575"/>
                </a:lnTo>
                <a:lnTo>
                  <a:pt x="446274" y="1699467"/>
                </a:lnTo>
                <a:lnTo>
                  <a:pt x="424112" y="1738685"/>
                </a:lnTo>
                <a:lnTo>
                  <a:pt x="402459" y="1778227"/>
                </a:lnTo>
                <a:lnTo>
                  <a:pt x="381321" y="1818086"/>
                </a:lnTo>
                <a:lnTo>
                  <a:pt x="360701" y="1858258"/>
                </a:lnTo>
                <a:lnTo>
                  <a:pt x="340604" y="1898740"/>
                </a:lnTo>
                <a:lnTo>
                  <a:pt x="321035" y="1939526"/>
                </a:lnTo>
                <a:lnTo>
                  <a:pt x="301998" y="1980613"/>
                </a:lnTo>
                <a:lnTo>
                  <a:pt x="283497" y="2021995"/>
                </a:lnTo>
                <a:lnTo>
                  <a:pt x="265537" y="2063668"/>
                </a:lnTo>
                <a:lnTo>
                  <a:pt x="248122" y="2105628"/>
                </a:lnTo>
                <a:lnTo>
                  <a:pt x="231257" y="2147871"/>
                </a:lnTo>
                <a:lnTo>
                  <a:pt x="214946" y="2190391"/>
                </a:lnTo>
                <a:lnTo>
                  <a:pt x="199194" y="2233184"/>
                </a:lnTo>
                <a:lnTo>
                  <a:pt x="184005" y="2276247"/>
                </a:lnTo>
                <a:lnTo>
                  <a:pt x="169384" y="2319574"/>
                </a:lnTo>
                <a:lnTo>
                  <a:pt x="155334" y="2363161"/>
                </a:lnTo>
                <a:lnTo>
                  <a:pt x="141862" y="2407003"/>
                </a:lnTo>
                <a:lnTo>
                  <a:pt x="128970" y="2451097"/>
                </a:lnTo>
                <a:lnTo>
                  <a:pt x="116663" y="2495437"/>
                </a:lnTo>
                <a:lnTo>
                  <a:pt x="104947" y="2540020"/>
                </a:lnTo>
                <a:lnTo>
                  <a:pt x="93824" y="2584840"/>
                </a:lnTo>
                <a:lnTo>
                  <a:pt x="83301" y="2629893"/>
                </a:lnTo>
                <a:lnTo>
                  <a:pt x="73381" y="2675175"/>
                </a:lnTo>
                <a:lnTo>
                  <a:pt x="64068" y="2720682"/>
                </a:lnTo>
                <a:lnTo>
                  <a:pt x="55368" y="2766408"/>
                </a:lnTo>
                <a:lnTo>
                  <a:pt x="47285" y="2812350"/>
                </a:lnTo>
                <a:lnTo>
                  <a:pt x="39822" y="2858503"/>
                </a:lnTo>
                <a:lnTo>
                  <a:pt x="32985" y="2904863"/>
                </a:lnTo>
                <a:lnTo>
                  <a:pt x="26778" y="2951424"/>
                </a:lnTo>
                <a:lnTo>
                  <a:pt x="21205" y="2998183"/>
                </a:lnTo>
                <a:lnTo>
                  <a:pt x="16272" y="3045135"/>
                </a:lnTo>
                <a:lnTo>
                  <a:pt x="11981" y="3092276"/>
                </a:lnTo>
                <a:lnTo>
                  <a:pt x="8339" y="3139601"/>
                </a:lnTo>
                <a:lnTo>
                  <a:pt x="5348" y="3187106"/>
                </a:lnTo>
                <a:lnTo>
                  <a:pt x="3015" y="3234787"/>
                </a:lnTo>
                <a:lnTo>
                  <a:pt x="1343" y="3282638"/>
                </a:lnTo>
                <a:lnTo>
                  <a:pt x="336" y="3330655"/>
                </a:lnTo>
                <a:lnTo>
                  <a:pt x="0" y="3378834"/>
                </a:lnTo>
                <a:lnTo>
                  <a:pt x="336" y="3427017"/>
                </a:lnTo>
                <a:lnTo>
                  <a:pt x="1343" y="3475038"/>
                </a:lnTo>
                <a:lnTo>
                  <a:pt x="3015" y="3522893"/>
                </a:lnTo>
                <a:lnTo>
                  <a:pt x="5348" y="3570577"/>
                </a:lnTo>
                <a:lnTo>
                  <a:pt x="8339" y="3618085"/>
                </a:lnTo>
                <a:lnTo>
                  <a:pt x="11981" y="3665413"/>
                </a:lnTo>
                <a:lnTo>
                  <a:pt x="16272" y="3712557"/>
                </a:lnTo>
                <a:lnTo>
                  <a:pt x="21205" y="3759513"/>
                </a:lnTo>
                <a:lnTo>
                  <a:pt x="26778" y="3806275"/>
                </a:lnTo>
                <a:lnTo>
                  <a:pt x="32985" y="3852839"/>
                </a:lnTo>
                <a:lnTo>
                  <a:pt x="39822" y="3899202"/>
                </a:lnTo>
                <a:lnTo>
                  <a:pt x="47285" y="3945357"/>
                </a:lnTo>
                <a:lnTo>
                  <a:pt x="55368" y="3991302"/>
                </a:lnTo>
                <a:lnTo>
                  <a:pt x="64068" y="4037031"/>
                </a:lnTo>
                <a:lnTo>
                  <a:pt x="73381" y="4082540"/>
                </a:lnTo>
                <a:lnTo>
                  <a:pt x="83301" y="4127825"/>
                </a:lnTo>
                <a:lnTo>
                  <a:pt x="93824" y="4172881"/>
                </a:lnTo>
                <a:lnTo>
                  <a:pt x="104947" y="4217704"/>
                </a:lnTo>
                <a:lnTo>
                  <a:pt x="116663" y="4262289"/>
                </a:lnTo>
                <a:lnTo>
                  <a:pt x="128970" y="4306632"/>
                </a:lnTo>
                <a:lnTo>
                  <a:pt x="141862" y="4350728"/>
                </a:lnTo>
                <a:lnTo>
                  <a:pt x="155334" y="4394572"/>
                </a:lnTo>
                <a:lnTo>
                  <a:pt x="169384" y="4438162"/>
                </a:lnTo>
                <a:lnTo>
                  <a:pt x="184005" y="4481491"/>
                </a:lnTo>
                <a:lnTo>
                  <a:pt x="199194" y="4524555"/>
                </a:lnTo>
                <a:lnTo>
                  <a:pt x="214946" y="4567351"/>
                </a:lnTo>
                <a:lnTo>
                  <a:pt x="231257" y="4609873"/>
                </a:lnTo>
                <a:lnTo>
                  <a:pt x="248122" y="4652118"/>
                </a:lnTo>
                <a:lnTo>
                  <a:pt x="265537" y="4694080"/>
                </a:lnTo>
                <a:lnTo>
                  <a:pt x="283497" y="4735755"/>
                </a:lnTo>
                <a:lnTo>
                  <a:pt x="301998" y="4777139"/>
                </a:lnTo>
                <a:lnTo>
                  <a:pt x="321035" y="4818227"/>
                </a:lnTo>
                <a:lnTo>
                  <a:pt x="340604" y="4859015"/>
                </a:lnTo>
                <a:lnTo>
                  <a:pt x="360701" y="4899498"/>
                </a:lnTo>
                <a:lnTo>
                  <a:pt x="381321" y="4939673"/>
                </a:lnTo>
                <a:lnTo>
                  <a:pt x="402459" y="4979533"/>
                </a:lnTo>
                <a:lnTo>
                  <a:pt x="423187" y="5017389"/>
                </a:lnTo>
                <a:lnTo>
                  <a:pt x="4346447" y="5017389"/>
                </a:lnTo>
                <a:lnTo>
                  <a:pt x="4346447" y="140590"/>
                </a:lnTo>
                <a:lnTo>
                  <a:pt x="4306699" y="128969"/>
                </a:lnTo>
                <a:lnTo>
                  <a:pt x="4262359" y="116663"/>
                </a:lnTo>
                <a:lnTo>
                  <a:pt x="4217776" y="104946"/>
                </a:lnTo>
                <a:lnTo>
                  <a:pt x="4172956" y="93824"/>
                </a:lnTo>
                <a:lnTo>
                  <a:pt x="4127903" y="83301"/>
                </a:lnTo>
                <a:lnTo>
                  <a:pt x="4082621" y="73381"/>
                </a:lnTo>
                <a:lnTo>
                  <a:pt x="4037114" y="64068"/>
                </a:lnTo>
                <a:lnTo>
                  <a:pt x="3991388" y="55368"/>
                </a:lnTo>
                <a:lnTo>
                  <a:pt x="3945446" y="47284"/>
                </a:lnTo>
                <a:lnTo>
                  <a:pt x="3899293" y="39822"/>
                </a:lnTo>
                <a:lnTo>
                  <a:pt x="3852933" y="32985"/>
                </a:lnTo>
                <a:lnTo>
                  <a:pt x="3806372" y="26778"/>
                </a:lnTo>
                <a:lnTo>
                  <a:pt x="3759613" y="21205"/>
                </a:lnTo>
                <a:lnTo>
                  <a:pt x="3712661" y="16272"/>
                </a:lnTo>
                <a:lnTo>
                  <a:pt x="3665520" y="11981"/>
                </a:lnTo>
                <a:lnTo>
                  <a:pt x="3618195" y="8339"/>
                </a:lnTo>
                <a:lnTo>
                  <a:pt x="3570690" y="5348"/>
                </a:lnTo>
                <a:lnTo>
                  <a:pt x="3523009" y="3015"/>
                </a:lnTo>
                <a:lnTo>
                  <a:pt x="3475158" y="1343"/>
                </a:lnTo>
                <a:lnTo>
                  <a:pt x="3427141" y="336"/>
                </a:lnTo>
                <a:lnTo>
                  <a:pt x="3378962" y="0"/>
                </a:lnTo>
                <a:close/>
              </a:path>
            </a:pathLst>
          </a:custGeom>
          <a:solidFill>
            <a:srgbClr val="C9D6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3584575" cy="4675505"/>
            <a:chOff x="0" y="0"/>
            <a:chExt cx="3584575" cy="4675505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2106930" cy="4675505"/>
            </a:xfrm>
            <a:custGeom>
              <a:avLst/>
              <a:gdLst/>
              <a:ahLst/>
              <a:cxnLst/>
              <a:rect l="l" t="t" r="r" b="b"/>
              <a:pathLst>
                <a:path w="2106930" h="4675505">
                  <a:moveTo>
                    <a:pt x="383885" y="0"/>
                  </a:moveTo>
                  <a:lnTo>
                    <a:pt x="0" y="4675307"/>
                  </a:lnTo>
                  <a:lnTo>
                    <a:pt x="45223" y="4669473"/>
                  </a:lnTo>
                  <a:lnTo>
                    <a:pt x="91666" y="4662552"/>
                  </a:lnTo>
                  <a:lnTo>
                    <a:pt x="137815" y="4654745"/>
                  </a:lnTo>
                  <a:lnTo>
                    <a:pt x="183660" y="4646063"/>
                  </a:lnTo>
                  <a:lnTo>
                    <a:pt x="229192" y="4636513"/>
                  </a:lnTo>
                  <a:lnTo>
                    <a:pt x="274402" y="4626105"/>
                  </a:lnTo>
                  <a:lnTo>
                    <a:pt x="319282" y="4614848"/>
                  </a:lnTo>
                  <a:lnTo>
                    <a:pt x="363822" y="4602751"/>
                  </a:lnTo>
                  <a:lnTo>
                    <a:pt x="408014" y="4589823"/>
                  </a:lnTo>
                  <a:lnTo>
                    <a:pt x="451848" y="4576072"/>
                  </a:lnTo>
                  <a:lnTo>
                    <a:pt x="495316" y="4561508"/>
                  </a:lnTo>
                  <a:lnTo>
                    <a:pt x="538409" y="4546139"/>
                  </a:lnTo>
                  <a:lnTo>
                    <a:pt x="581117" y="4529975"/>
                  </a:lnTo>
                  <a:lnTo>
                    <a:pt x="623432" y="4513025"/>
                  </a:lnTo>
                  <a:lnTo>
                    <a:pt x="665345" y="4495296"/>
                  </a:lnTo>
                  <a:lnTo>
                    <a:pt x="706846" y="4476799"/>
                  </a:lnTo>
                  <a:lnTo>
                    <a:pt x="747928" y="4457542"/>
                  </a:lnTo>
                  <a:lnTo>
                    <a:pt x="788581" y="4437535"/>
                  </a:lnTo>
                  <a:lnTo>
                    <a:pt x="828795" y="4416785"/>
                  </a:lnTo>
                  <a:lnTo>
                    <a:pt x="868563" y="4395303"/>
                  </a:lnTo>
                  <a:lnTo>
                    <a:pt x="907875" y="4373097"/>
                  </a:lnTo>
                  <a:lnTo>
                    <a:pt x="946723" y="4350175"/>
                  </a:lnTo>
                  <a:lnTo>
                    <a:pt x="985096" y="4326548"/>
                  </a:lnTo>
                  <a:lnTo>
                    <a:pt x="1022987" y="4302223"/>
                  </a:lnTo>
                  <a:lnTo>
                    <a:pt x="1060387" y="4277210"/>
                  </a:lnTo>
                  <a:lnTo>
                    <a:pt x="1097286" y="4251518"/>
                  </a:lnTo>
                  <a:lnTo>
                    <a:pt x="1133676" y="4225156"/>
                  </a:lnTo>
                  <a:lnTo>
                    <a:pt x="1169547" y="4198132"/>
                  </a:lnTo>
                  <a:lnTo>
                    <a:pt x="1204891" y="4170456"/>
                  </a:lnTo>
                  <a:lnTo>
                    <a:pt x="1239698" y="4142136"/>
                  </a:lnTo>
                  <a:lnTo>
                    <a:pt x="1273961" y="4113181"/>
                  </a:lnTo>
                  <a:lnTo>
                    <a:pt x="1307669" y="4083601"/>
                  </a:lnTo>
                  <a:lnTo>
                    <a:pt x="1340814" y="4053405"/>
                  </a:lnTo>
                  <a:lnTo>
                    <a:pt x="1373388" y="4022600"/>
                  </a:lnTo>
                  <a:lnTo>
                    <a:pt x="1405380" y="3991197"/>
                  </a:lnTo>
                  <a:lnTo>
                    <a:pt x="1436782" y="3959204"/>
                  </a:lnTo>
                  <a:lnTo>
                    <a:pt x="1467586" y="3926630"/>
                  </a:lnTo>
                  <a:lnTo>
                    <a:pt x="1497782" y="3893484"/>
                  </a:lnTo>
                  <a:lnTo>
                    <a:pt x="1527361" y="3859775"/>
                  </a:lnTo>
                  <a:lnTo>
                    <a:pt x="1556314" y="3825512"/>
                  </a:lnTo>
                  <a:lnTo>
                    <a:pt x="1584633" y="3790703"/>
                  </a:lnTo>
                  <a:lnTo>
                    <a:pt x="1612309" y="3755359"/>
                  </a:lnTo>
                  <a:lnTo>
                    <a:pt x="1639332" y="3719487"/>
                  </a:lnTo>
                  <a:lnTo>
                    <a:pt x="1665693" y="3683097"/>
                  </a:lnTo>
                  <a:lnTo>
                    <a:pt x="1691384" y="3646198"/>
                  </a:lnTo>
                  <a:lnTo>
                    <a:pt x="1716396" y="3608798"/>
                  </a:lnTo>
                  <a:lnTo>
                    <a:pt x="1740720" y="3570906"/>
                  </a:lnTo>
                  <a:lnTo>
                    <a:pt x="1764346" y="3532532"/>
                  </a:lnTo>
                  <a:lnTo>
                    <a:pt x="1787267" y="3493685"/>
                  </a:lnTo>
                  <a:lnTo>
                    <a:pt x="1809472" y="3454373"/>
                  </a:lnTo>
                  <a:lnTo>
                    <a:pt x="1830953" y="3414605"/>
                  </a:lnTo>
                  <a:lnTo>
                    <a:pt x="1851702" y="3374390"/>
                  </a:lnTo>
                  <a:lnTo>
                    <a:pt x="1871709" y="3333737"/>
                  </a:lnTo>
                  <a:lnTo>
                    <a:pt x="1890964" y="3292656"/>
                  </a:lnTo>
                  <a:lnTo>
                    <a:pt x="1909460" y="3251154"/>
                  </a:lnTo>
                  <a:lnTo>
                    <a:pt x="1927188" y="3209242"/>
                  </a:lnTo>
                  <a:lnTo>
                    <a:pt x="1944138" y="3166927"/>
                  </a:lnTo>
                  <a:lnTo>
                    <a:pt x="1960301" y="3124219"/>
                  </a:lnTo>
                  <a:lnTo>
                    <a:pt x="1975669" y="3081127"/>
                  </a:lnTo>
                  <a:lnTo>
                    <a:pt x="1990232" y="3037660"/>
                  </a:lnTo>
                  <a:lnTo>
                    <a:pt x="2003982" y="2993826"/>
                  </a:lnTo>
                  <a:lnTo>
                    <a:pt x="2016910" y="2949636"/>
                  </a:lnTo>
                  <a:lnTo>
                    <a:pt x="2029006" y="2905096"/>
                  </a:lnTo>
                  <a:lnTo>
                    <a:pt x="2040262" y="2860217"/>
                  </a:lnTo>
                  <a:lnTo>
                    <a:pt x="2050669" y="2815008"/>
                  </a:lnTo>
                  <a:lnTo>
                    <a:pt x="2060218" y="2769477"/>
                  </a:lnTo>
                  <a:lnTo>
                    <a:pt x="2068900" y="2723633"/>
                  </a:lnTo>
                  <a:lnTo>
                    <a:pt x="2076707" y="2677486"/>
                  </a:lnTo>
                  <a:lnTo>
                    <a:pt x="2083628" y="2631044"/>
                  </a:lnTo>
                  <a:lnTo>
                    <a:pt x="2089655" y="2584316"/>
                  </a:lnTo>
                  <a:lnTo>
                    <a:pt x="2094780" y="2537311"/>
                  </a:lnTo>
                  <a:lnTo>
                    <a:pt x="2098993" y="2490038"/>
                  </a:lnTo>
                  <a:lnTo>
                    <a:pt x="2102285" y="2442506"/>
                  </a:lnTo>
                  <a:lnTo>
                    <a:pt x="2104648" y="2394724"/>
                  </a:lnTo>
                  <a:lnTo>
                    <a:pt x="2106072" y="2346701"/>
                  </a:lnTo>
                  <a:lnTo>
                    <a:pt x="2106549" y="2298446"/>
                  </a:lnTo>
                  <a:lnTo>
                    <a:pt x="2106072" y="2250186"/>
                  </a:lnTo>
                  <a:lnTo>
                    <a:pt x="2104648" y="2202158"/>
                  </a:lnTo>
                  <a:lnTo>
                    <a:pt x="2102285" y="2154372"/>
                  </a:lnTo>
                  <a:lnTo>
                    <a:pt x="2098993" y="2106837"/>
                  </a:lnTo>
                  <a:lnTo>
                    <a:pt x="2094780" y="2059560"/>
                  </a:lnTo>
                  <a:lnTo>
                    <a:pt x="2089655" y="2012552"/>
                  </a:lnTo>
                  <a:lnTo>
                    <a:pt x="2083628" y="1965820"/>
                  </a:lnTo>
                  <a:lnTo>
                    <a:pt x="2076707" y="1919375"/>
                  </a:lnTo>
                  <a:lnTo>
                    <a:pt x="2068900" y="1873225"/>
                  </a:lnTo>
                  <a:lnTo>
                    <a:pt x="2060218" y="1827379"/>
                  </a:lnTo>
                  <a:lnTo>
                    <a:pt x="2050669" y="1781845"/>
                  </a:lnTo>
                  <a:lnTo>
                    <a:pt x="2040262" y="1736633"/>
                  </a:lnTo>
                  <a:lnTo>
                    <a:pt x="2029006" y="1691752"/>
                  </a:lnTo>
                  <a:lnTo>
                    <a:pt x="2016910" y="1647211"/>
                  </a:lnTo>
                  <a:lnTo>
                    <a:pt x="2003982" y="1603018"/>
                  </a:lnTo>
                  <a:lnTo>
                    <a:pt x="1990232" y="1559183"/>
                  </a:lnTo>
                  <a:lnTo>
                    <a:pt x="1975669" y="1515714"/>
                  </a:lnTo>
                  <a:lnTo>
                    <a:pt x="1960301" y="1472621"/>
                  </a:lnTo>
                  <a:lnTo>
                    <a:pt x="1944138" y="1429912"/>
                  </a:lnTo>
                  <a:lnTo>
                    <a:pt x="1927188" y="1387597"/>
                  </a:lnTo>
                  <a:lnTo>
                    <a:pt x="1909460" y="1345683"/>
                  </a:lnTo>
                  <a:lnTo>
                    <a:pt x="1890964" y="1304181"/>
                  </a:lnTo>
                  <a:lnTo>
                    <a:pt x="1871709" y="1263099"/>
                  </a:lnTo>
                  <a:lnTo>
                    <a:pt x="1851702" y="1222446"/>
                  </a:lnTo>
                  <a:lnTo>
                    <a:pt x="1830953" y="1182231"/>
                  </a:lnTo>
                  <a:lnTo>
                    <a:pt x="1809472" y="1142462"/>
                  </a:lnTo>
                  <a:lnTo>
                    <a:pt x="1787267" y="1103150"/>
                  </a:lnTo>
                  <a:lnTo>
                    <a:pt x="1764346" y="1064303"/>
                  </a:lnTo>
                  <a:lnTo>
                    <a:pt x="1740720" y="1025929"/>
                  </a:lnTo>
                  <a:lnTo>
                    <a:pt x="1716396" y="988038"/>
                  </a:lnTo>
                  <a:lnTo>
                    <a:pt x="1691384" y="950638"/>
                  </a:lnTo>
                  <a:lnTo>
                    <a:pt x="1665693" y="913739"/>
                  </a:lnTo>
                  <a:lnTo>
                    <a:pt x="1639332" y="877349"/>
                  </a:lnTo>
                  <a:lnTo>
                    <a:pt x="1612309" y="841478"/>
                  </a:lnTo>
                  <a:lnTo>
                    <a:pt x="1584633" y="806135"/>
                  </a:lnTo>
                  <a:lnTo>
                    <a:pt x="1556314" y="771327"/>
                  </a:lnTo>
                  <a:lnTo>
                    <a:pt x="1527361" y="737065"/>
                  </a:lnTo>
                  <a:lnTo>
                    <a:pt x="1497782" y="703357"/>
                  </a:lnTo>
                  <a:lnTo>
                    <a:pt x="1467586" y="670212"/>
                  </a:lnTo>
                  <a:lnTo>
                    <a:pt x="1436782" y="637639"/>
                  </a:lnTo>
                  <a:lnTo>
                    <a:pt x="1405380" y="605647"/>
                  </a:lnTo>
                  <a:lnTo>
                    <a:pt x="1373388" y="574245"/>
                  </a:lnTo>
                  <a:lnTo>
                    <a:pt x="1340814" y="543442"/>
                  </a:lnTo>
                  <a:lnTo>
                    <a:pt x="1307669" y="513246"/>
                  </a:lnTo>
                  <a:lnTo>
                    <a:pt x="1273961" y="483667"/>
                  </a:lnTo>
                  <a:lnTo>
                    <a:pt x="1239698" y="454714"/>
                  </a:lnTo>
                  <a:lnTo>
                    <a:pt x="1204891" y="426396"/>
                  </a:lnTo>
                  <a:lnTo>
                    <a:pt x="1169547" y="398721"/>
                  </a:lnTo>
                  <a:lnTo>
                    <a:pt x="1133676" y="371699"/>
                  </a:lnTo>
                  <a:lnTo>
                    <a:pt x="1097286" y="345338"/>
                  </a:lnTo>
                  <a:lnTo>
                    <a:pt x="1060387" y="319647"/>
                  </a:lnTo>
                  <a:lnTo>
                    <a:pt x="1022987" y="294636"/>
                  </a:lnTo>
                  <a:lnTo>
                    <a:pt x="985096" y="270313"/>
                  </a:lnTo>
                  <a:lnTo>
                    <a:pt x="946723" y="246687"/>
                  </a:lnTo>
                  <a:lnTo>
                    <a:pt x="907875" y="223767"/>
                  </a:lnTo>
                  <a:lnTo>
                    <a:pt x="868563" y="201562"/>
                  </a:lnTo>
                  <a:lnTo>
                    <a:pt x="828795" y="180081"/>
                  </a:lnTo>
                  <a:lnTo>
                    <a:pt x="788581" y="159333"/>
                  </a:lnTo>
                  <a:lnTo>
                    <a:pt x="747928" y="139327"/>
                  </a:lnTo>
                  <a:lnTo>
                    <a:pt x="706846" y="120072"/>
                  </a:lnTo>
                  <a:lnTo>
                    <a:pt x="665345" y="101576"/>
                  </a:lnTo>
                  <a:lnTo>
                    <a:pt x="623432" y="83850"/>
                  </a:lnTo>
                  <a:lnTo>
                    <a:pt x="581117" y="66900"/>
                  </a:lnTo>
                  <a:lnTo>
                    <a:pt x="538409" y="50738"/>
                  </a:lnTo>
                  <a:lnTo>
                    <a:pt x="495316" y="35370"/>
                  </a:lnTo>
                  <a:lnTo>
                    <a:pt x="451848" y="20808"/>
                  </a:lnTo>
                  <a:lnTo>
                    <a:pt x="408014" y="7058"/>
                  </a:lnTo>
                  <a:lnTo>
                    <a:pt x="383885" y="0"/>
                  </a:lnTo>
                  <a:close/>
                </a:path>
              </a:pathLst>
            </a:custGeom>
            <a:solidFill>
              <a:srgbClr val="C9D6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584252" cy="2704719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352043" y="0"/>
            <a:ext cx="10340340" cy="7559040"/>
            <a:chOff x="352043" y="0"/>
            <a:chExt cx="10340340" cy="755904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9187" y="0"/>
              <a:ext cx="4673196" cy="755903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7575" y="857504"/>
              <a:ext cx="6489700" cy="127863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2043" y="2449068"/>
              <a:ext cx="4892040" cy="363016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78294" y="2474722"/>
              <a:ext cx="4785360" cy="3524885"/>
            </a:xfrm>
            <a:custGeom>
              <a:avLst/>
              <a:gdLst/>
              <a:ahLst/>
              <a:cxnLst/>
              <a:rect l="l" t="t" r="r" b="b"/>
              <a:pathLst>
                <a:path w="4785360" h="3524885">
                  <a:moveTo>
                    <a:pt x="4689767" y="0"/>
                  </a:moveTo>
                  <a:lnTo>
                    <a:pt x="95097" y="0"/>
                  </a:lnTo>
                  <a:lnTo>
                    <a:pt x="58078" y="7469"/>
                  </a:lnTo>
                  <a:lnTo>
                    <a:pt x="27851" y="27844"/>
                  </a:lnTo>
                  <a:lnTo>
                    <a:pt x="7472" y="58078"/>
                  </a:lnTo>
                  <a:lnTo>
                    <a:pt x="0" y="95122"/>
                  </a:lnTo>
                  <a:lnTo>
                    <a:pt x="0" y="3429634"/>
                  </a:lnTo>
                  <a:lnTo>
                    <a:pt x="7472" y="3466679"/>
                  </a:lnTo>
                  <a:lnTo>
                    <a:pt x="27851" y="3496913"/>
                  </a:lnTo>
                  <a:lnTo>
                    <a:pt x="58078" y="3517288"/>
                  </a:lnTo>
                  <a:lnTo>
                    <a:pt x="95097" y="3524757"/>
                  </a:lnTo>
                  <a:lnTo>
                    <a:pt x="4689767" y="3524757"/>
                  </a:lnTo>
                  <a:lnTo>
                    <a:pt x="4726811" y="3517288"/>
                  </a:lnTo>
                  <a:lnTo>
                    <a:pt x="4757045" y="3496913"/>
                  </a:lnTo>
                  <a:lnTo>
                    <a:pt x="4777420" y="3466679"/>
                  </a:lnTo>
                  <a:lnTo>
                    <a:pt x="4784890" y="3429634"/>
                  </a:lnTo>
                  <a:lnTo>
                    <a:pt x="4784890" y="95122"/>
                  </a:lnTo>
                  <a:lnTo>
                    <a:pt x="4777420" y="58078"/>
                  </a:lnTo>
                  <a:lnTo>
                    <a:pt x="4757045" y="27844"/>
                  </a:lnTo>
                  <a:lnTo>
                    <a:pt x="4726811" y="7469"/>
                  </a:lnTo>
                  <a:lnTo>
                    <a:pt x="46897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69137" y="2591627"/>
            <a:ext cx="4224655" cy="1679575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2100" b="1" dirty="0">
                <a:solidFill>
                  <a:srgbClr val="003BA7"/>
                </a:solidFill>
                <a:latin typeface="Calibri"/>
                <a:cs typeface="Calibri"/>
              </a:rPr>
              <a:t>5</a:t>
            </a:r>
            <a:r>
              <a:rPr sz="2100" b="1" spc="-35" dirty="0">
                <a:solidFill>
                  <a:srgbClr val="003BA7"/>
                </a:solidFill>
                <a:latin typeface="Calibri"/>
                <a:cs typeface="Calibri"/>
              </a:rPr>
              <a:t> </a:t>
            </a:r>
            <a:r>
              <a:rPr sz="2100" spc="-5" dirty="0">
                <a:solidFill>
                  <a:srgbClr val="0D0D0D"/>
                </a:solidFill>
                <a:latin typeface="Calibri"/>
                <a:cs typeface="Calibri"/>
              </a:rPr>
              <a:t>институтов</a:t>
            </a:r>
            <a:endParaRPr sz="2100">
              <a:latin typeface="Calibri"/>
              <a:cs typeface="Calibri"/>
            </a:endParaRPr>
          </a:p>
          <a:p>
            <a:pPr marL="12700" marR="51435">
              <a:lnSpc>
                <a:spcPct val="124000"/>
              </a:lnSpc>
              <a:spcBef>
                <a:spcPts val="254"/>
              </a:spcBef>
            </a:pPr>
            <a:r>
              <a:rPr sz="1250" i="1" spc="285" dirty="0">
                <a:solidFill>
                  <a:srgbClr val="7E7E7E"/>
                </a:solidFill>
                <a:latin typeface="Verdana"/>
                <a:cs typeface="Verdana"/>
              </a:rPr>
              <a:t>Институт </a:t>
            </a:r>
            <a:r>
              <a:rPr sz="1250" i="1" spc="60" dirty="0">
                <a:solidFill>
                  <a:srgbClr val="7E7E7E"/>
                </a:solidFill>
                <a:latin typeface="Verdana"/>
                <a:cs typeface="Verdana"/>
              </a:rPr>
              <a:t>электроэнергетики </a:t>
            </a:r>
            <a:r>
              <a:rPr sz="1250" i="1" spc="-20" dirty="0">
                <a:solidFill>
                  <a:srgbClr val="7E7E7E"/>
                </a:solidFill>
                <a:latin typeface="Verdana"/>
                <a:cs typeface="Verdana"/>
              </a:rPr>
              <a:t>и </a:t>
            </a:r>
            <a:r>
              <a:rPr sz="1250" i="1" spc="40" dirty="0">
                <a:solidFill>
                  <a:srgbClr val="7E7E7E"/>
                </a:solidFill>
                <a:latin typeface="Verdana"/>
                <a:cs typeface="Verdana"/>
              </a:rPr>
              <a:t>электроники </a:t>
            </a:r>
            <a:r>
              <a:rPr sz="1250" i="1" spc="-425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1250" i="1" spc="285" dirty="0">
                <a:solidFill>
                  <a:srgbClr val="7E7E7E"/>
                </a:solidFill>
                <a:latin typeface="Verdana"/>
                <a:cs typeface="Verdana"/>
              </a:rPr>
              <a:t>Институт</a:t>
            </a:r>
            <a:r>
              <a:rPr sz="1250" i="1" spc="105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1250" i="1" spc="70" dirty="0">
                <a:solidFill>
                  <a:srgbClr val="7E7E7E"/>
                </a:solidFill>
                <a:latin typeface="Verdana"/>
                <a:cs typeface="Verdana"/>
              </a:rPr>
              <a:t>теплоэнергетики</a:t>
            </a:r>
            <a:endParaRPr sz="1250">
              <a:latin typeface="Verdana"/>
              <a:cs typeface="Verdana"/>
            </a:endParaRPr>
          </a:p>
          <a:p>
            <a:pPr marL="12700" marR="5080">
              <a:lnSpc>
                <a:spcPct val="123200"/>
              </a:lnSpc>
            </a:pPr>
            <a:r>
              <a:rPr sz="1250" i="1" spc="285" dirty="0">
                <a:solidFill>
                  <a:srgbClr val="7E7E7E"/>
                </a:solidFill>
                <a:latin typeface="Verdana"/>
                <a:cs typeface="Verdana"/>
              </a:rPr>
              <a:t>Институт</a:t>
            </a:r>
            <a:r>
              <a:rPr sz="1250" i="1" spc="114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1250" i="1" spc="-20" dirty="0">
                <a:solidFill>
                  <a:srgbClr val="7E7E7E"/>
                </a:solidFill>
                <a:latin typeface="Verdana"/>
                <a:cs typeface="Verdana"/>
              </a:rPr>
              <a:t>цифровых</a:t>
            </a:r>
            <a:r>
              <a:rPr sz="1250" i="1" spc="70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1250" i="1" spc="40" dirty="0">
                <a:solidFill>
                  <a:srgbClr val="7E7E7E"/>
                </a:solidFill>
                <a:latin typeface="Verdana"/>
                <a:cs typeface="Verdana"/>
              </a:rPr>
              <a:t>технологий</a:t>
            </a:r>
            <a:r>
              <a:rPr sz="1250" i="1" spc="60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1250" i="1" spc="-20" dirty="0">
                <a:solidFill>
                  <a:srgbClr val="7E7E7E"/>
                </a:solidFill>
                <a:latin typeface="Verdana"/>
                <a:cs typeface="Verdana"/>
              </a:rPr>
              <a:t>и</a:t>
            </a:r>
            <a:r>
              <a:rPr sz="1250" i="1" spc="90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1250" i="1" dirty="0">
                <a:solidFill>
                  <a:srgbClr val="7E7E7E"/>
                </a:solidFill>
                <a:latin typeface="Verdana"/>
                <a:cs typeface="Verdana"/>
              </a:rPr>
              <a:t>экономики </a:t>
            </a:r>
            <a:r>
              <a:rPr sz="1250" i="1" spc="5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1250" i="1" spc="285" dirty="0">
                <a:solidFill>
                  <a:srgbClr val="7E7E7E"/>
                </a:solidFill>
                <a:latin typeface="Verdana"/>
                <a:cs typeface="Verdana"/>
              </a:rPr>
              <a:t>Институт</a:t>
            </a:r>
            <a:r>
              <a:rPr sz="1250" i="1" spc="90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1250" i="1" spc="-60" dirty="0">
                <a:solidFill>
                  <a:srgbClr val="7E7E7E"/>
                </a:solidFill>
                <a:latin typeface="Verdana"/>
                <a:cs typeface="Verdana"/>
              </a:rPr>
              <a:t>доп.</a:t>
            </a:r>
            <a:r>
              <a:rPr sz="1250" i="1" spc="55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1250" i="1" spc="-5" dirty="0">
                <a:solidFill>
                  <a:srgbClr val="7E7E7E"/>
                </a:solidFill>
                <a:latin typeface="Verdana"/>
                <a:cs typeface="Verdana"/>
              </a:rPr>
              <a:t>профессионального</a:t>
            </a:r>
            <a:r>
              <a:rPr sz="1250" i="1" spc="55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1250" i="1" spc="-35" dirty="0">
                <a:solidFill>
                  <a:srgbClr val="7E7E7E"/>
                </a:solidFill>
                <a:latin typeface="Verdana"/>
                <a:cs typeface="Verdana"/>
              </a:rPr>
              <a:t>образования</a:t>
            </a:r>
            <a:endParaRPr sz="12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250" i="1" spc="60" dirty="0">
                <a:solidFill>
                  <a:srgbClr val="7E7E7E"/>
                </a:solidFill>
                <a:latin typeface="Verdana"/>
                <a:cs typeface="Verdana"/>
              </a:rPr>
              <a:t>Проектный</a:t>
            </a:r>
            <a:r>
              <a:rPr sz="1250" i="1" spc="70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1250" i="1" spc="250" dirty="0">
                <a:solidFill>
                  <a:srgbClr val="7E7E7E"/>
                </a:solidFill>
                <a:latin typeface="Verdana"/>
                <a:cs typeface="Verdana"/>
              </a:rPr>
              <a:t>институт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9137" y="4429054"/>
            <a:ext cx="1390015" cy="67881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2100" b="1" dirty="0">
                <a:solidFill>
                  <a:srgbClr val="003BA7"/>
                </a:solidFill>
                <a:latin typeface="Calibri"/>
                <a:cs typeface="Calibri"/>
              </a:rPr>
              <a:t>30</a:t>
            </a:r>
            <a:r>
              <a:rPr sz="2100" b="1" spc="-45" dirty="0">
                <a:solidFill>
                  <a:srgbClr val="003BA7"/>
                </a:solidFill>
                <a:latin typeface="Calibri"/>
                <a:cs typeface="Calibri"/>
              </a:rPr>
              <a:t> </a:t>
            </a:r>
            <a:r>
              <a:rPr sz="2100" spc="-15" dirty="0">
                <a:solidFill>
                  <a:srgbClr val="0D0D0D"/>
                </a:solidFill>
                <a:latin typeface="Calibri"/>
                <a:cs typeface="Calibri"/>
              </a:rPr>
              <a:t>кафедр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sz="1250" spc="10" dirty="0">
                <a:solidFill>
                  <a:srgbClr val="7E7E7E"/>
                </a:solidFill>
                <a:latin typeface="Calibri"/>
                <a:cs typeface="Calibri"/>
              </a:rPr>
              <a:t>25</a:t>
            </a:r>
            <a:r>
              <a:rPr sz="1250" spc="-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i="1" dirty="0">
                <a:solidFill>
                  <a:srgbClr val="7E7E7E"/>
                </a:solidFill>
                <a:latin typeface="Verdana"/>
                <a:cs typeface="Verdana"/>
              </a:rPr>
              <a:t>выпускающих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4682" y="5397195"/>
            <a:ext cx="3055620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solidFill>
                  <a:srgbClr val="003CA4"/>
                </a:solidFill>
                <a:latin typeface="Calibri"/>
                <a:cs typeface="Calibri"/>
              </a:rPr>
              <a:t>4</a:t>
            </a:r>
            <a:r>
              <a:rPr sz="2100" spc="-40" dirty="0">
                <a:solidFill>
                  <a:srgbClr val="003CA4"/>
                </a:solidFill>
                <a:latin typeface="Calibri"/>
                <a:cs typeface="Calibri"/>
              </a:rPr>
              <a:t> </a:t>
            </a:r>
            <a:r>
              <a:rPr sz="2100" dirty="0">
                <a:solidFill>
                  <a:srgbClr val="0D0D0D"/>
                </a:solidFill>
                <a:latin typeface="Calibri"/>
                <a:cs typeface="Calibri"/>
              </a:rPr>
              <a:t>диссертационных</a:t>
            </a:r>
            <a:r>
              <a:rPr sz="2100" spc="-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100" spc="-10" dirty="0">
                <a:solidFill>
                  <a:srgbClr val="0D0D0D"/>
                </a:solidFill>
                <a:latin typeface="Calibri"/>
                <a:cs typeface="Calibri"/>
              </a:rPr>
              <a:t>совета</a:t>
            </a:r>
            <a:endParaRPr sz="21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68769" y="2458212"/>
            <a:ext cx="9095740" cy="3621404"/>
            <a:chOff x="368769" y="2458212"/>
            <a:chExt cx="9095740" cy="3621404"/>
          </a:xfrm>
        </p:grpSpPr>
        <p:sp>
          <p:nvSpPr>
            <p:cNvPr id="16" name="object 16"/>
            <p:cNvSpPr/>
            <p:nvPr/>
          </p:nvSpPr>
          <p:spPr>
            <a:xfrm>
              <a:off x="378294" y="3538982"/>
              <a:ext cx="0" cy="1482090"/>
            </a:xfrm>
            <a:custGeom>
              <a:avLst/>
              <a:gdLst/>
              <a:ahLst/>
              <a:cxnLst/>
              <a:rect l="l" t="t" r="r" b="b"/>
              <a:pathLst>
                <a:path h="1482089">
                  <a:moveTo>
                    <a:pt x="0" y="0"/>
                  </a:moveTo>
                  <a:lnTo>
                    <a:pt x="0" y="1481836"/>
                  </a:lnTo>
                </a:path>
              </a:pathLst>
            </a:custGeom>
            <a:ln w="19050">
              <a:solidFill>
                <a:srgbClr val="003C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42560" y="2458212"/>
              <a:ext cx="4221479" cy="362102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268468" y="2484120"/>
              <a:ext cx="4115435" cy="3515360"/>
            </a:xfrm>
            <a:custGeom>
              <a:avLst/>
              <a:gdLst/>
              <a:ahLst/>
              <a:cxnLst/>
              <a:rect l="l" t="t" r="r" b="b"/>
              <a:pathLst>
                <a:path w="4115434" h="3515360">
                  <a:moveTo>
                    <a:pt x="4020185" y="0"/>
                  </a:moveTo>
                  <a:lnTo>
                    <a:pt x="94742" y="0"/>
                  </a:lnTo>
                  <a:lnTo>
                    <a:pt x="57864" y="7445"/>
                  </a:lnTo>
                  <a:lnTo>
                    <a:pt x="27749" y="27749"/>
                  </a:lnTo>
                  <a:lnTo>
                    <a:pt x="7445" y="57864"/>
                  </a:lnTo>
                  <a:lnTo>
                    <a:pt x="0" y="94742"/>
                  </a:lnTo>
                  <a:lnTo>
                    <a:pt x="0" y="3420491"/>
                  </a:lnTo>
                  <a:lnTo>
                    <a:pt x="7445" y="3457442"/>
                  </a:lnTo>
                  <a:lnTo>
                    <a:pt x="27749" y="3487594"/>
                  </a:lnTo>
                  <a:lnTo>
                    <a:pt x="57864" y="3507912"/>
                  </a:lnTo>
                  <a:lnTo>
                    <a:pt x="94742" y="3515360"/>
                  </a:lnTo>
                  <a:lnTo>
                    <a:pt x="4020185" y="3515360"/>
                  </a:lnTo>
                  <a:lnTo>
                    <a:pt x="4057082" y="3507912"/>
                  </a:lnTo>
                  <a:lnTo>
                    <a:pt x="4087241" y="3487594"/>
                  </a:lnTo>
                  <a:lnTo>
                    <a:pt x="4107588" y="3457442"/>
                  </a:lnTo>
                  <a:lnTo>
                    <a:pt x="4115054" y="3420491"/>
                  </a:lnTo>
                  <a:lnTo>
                    <a:pt x="4115054" y="94742"/>
                  </a:lnTo>
                  <a:lnTo>
                    <a:pt x="4107588" y="57864"/>
                  </a:lnTo>
                  <a:lnTo>
                    <a:pt x="4087241" y="27749"/>
                  </a:lnTo>
                  <a:lnTo>
                    <a:pt x="4057082" y="7445"/>
                  </a:lnTo>
                  <a:lnTo>
                    <a:pt x="40201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609971" y="4658944"/>
            <a:ext cx="2488565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5" dirty="0">
                <a:solidFill>
                  <a:srgbClr val="0D0D0D"/>
                </a:solidFill>
                <a:latin typeface="Calibri"/>
                <a:cs typeface="Calibri"/>
              </a:rPr>
              <a:t>Современный</a:t>
            </a:r>
            <a:r>
              <a:rPr sz="2100" spc="-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100" spc="-15" dirty="0">
                <a:solidFill>
                  <a:srgbClr val="0D0D0D"/>
                </a:solidFill>
                <a:latin typeface="Calibri"/>
                <a:cs typeface="Calibri"/>
              </a:rPr>
              <a:t>кампус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09971" y="5317363"/>
            <a:ext cx="243395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solidFill>
                  <a:srgbClr val="003BA7"/>
                </a:solidFill>
                <a:latin typeface="Calibri"/>
                <a:cs typeface="Calibri"/>
              </a:rPr>
              <a:t>93%</a:t>
            </a:r>
            <a:r>
              <a:rPr sz="2100" b="1" spc="-25" dirty="0">
                <a:solidFill>
                  <a:srgbClr val="003BA7"/>
                </a:solidFill>
                <a:latin typeface="Calibri"/>
                <a:cs typeface="Calibri"/>
              </a:rPr>
              <a:t> </a:t>
            </a:r>
            <a:r>
              <a:rPr sz="2100" spc="-15" dirty="0">
                <a:solidFill>
                  <a:srgbClr val="0D0D0D"/>
                </a:solidFill>
                <a:latin typeface="Calibri"/>
                <a:cs typeface="Calibri"/>
              </a:rPr>
              <a:t>трудоустройство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609971" y="3420872"/>
            <a:ext cx="20713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" dirty="0">
                <a:solidFill>
                  <a:srgbClr val="003BA7"/>
                </a:solidFill>
                <a:latin typeface="Calibri"/>
                <a:cs typeface="Calibri"/>
              </a:rPr>
              <a:t>&gt;10</a:t>
            </a:r>
            <a:r>
              <a:rPr sz="2100" b="1" spc="-50" dirty="0">
                <a:solidFill>
                  <a:srgbClr val="003BA7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3BA7"/>
                </a:solidFill>
                <a:latin typeface="Calibri"/>
                <a:cs typeface="Calibri"/>
              </a:rPr>
              <a:t>000</a:t>
            </a:r>
            <a:r>
              <a:rPr sz="2100" b="1" spc="-50" dirty="0">
                <a:solidFill>
                  <a:srgbClr val="003BA7"/>
                </a:solidFill>
                <a:latin typeface="Calibri"/>
                <a:cs typeface="Calibri"/>
              </a:rPr>
              <a:t> </a:t>
            </a:r>
            <a:r>
              <a:rPr sz="2100" spc="-15" dirty="0">
                <a:solidFill>
                  <a:srgbClr val="0D0D0D"/>
                </a:solidFill>
                <a:latin typeface="Calibri"/>
                <a:cs typeface="Calibri"/>
              </a:rPr>
              <a:t>студентов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609971" y="4056126"/>
            <a:ext cx="152971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solidFill>
                  <a:srgbClr val="003BA7"/>
                </a:solidFill>
                <a:latin typeface="Calibri"/>
                <a:cs typeface="Calibri"/>
              </a:rPr>
              <a:t>4</a:t>
            </a:r>
            <a:r>
              <a:rPr sz="2100" b="1" spc="-80" dirty="0">
                <a:solidFill>
                  <a:srgbClr val="003BA7"/>
                </a:solidFill>
                <a:latin typeface="Calibri"/>
                <a:cs typeface="Calibri"/>
              </a:rPr>
              <a:t> </a:t>
            </a:r>
            <a:r>
              <a:rPr sz="2100" spc="-10" dirty="0">
                <a:solidFill>
                  <a:srgbClr val="0D0D0D"/>
                </a:solidFill>
                <a:latin typeface="Calibri"/>
                <a:cs typeface="Calibri"/>
              </a:rPr>
              <a:t>общежития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609971" y="2799334"/>
            <a:ext cx="26733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solidFill>
                  <a:srgbClr val="003CA4"/>
                </a:solidFill>
                <a:latin typeface="Calibri"/>
                <a:cs typeface="Calibri"/>
              </a:rPr>
              <a:t>2092</a:t>
            </a:r>
            <a:r>
              <a:rPr sz="2100" spc="-50" dirty="0">
                <a:solidFill>
                  <a:srgbClr val="003CA4"/>
                </a:solidFill>
                <a:latin typeface="Calibri"/>
                <a:cs typeface="Calibri"/>
              </a:rPr>
              <a:t> </a:t>
            </a:r>
            <a:r>
              <a:rPr sz="2100" spc="-15" dirty="0">
                <a:solidFill>
                  <a:srgbClr val="0D0D0D"/>
                </a:solidFill>
                <a:latin typeface="Calibri"/>
                <a:cs typeface="Calibri"/>
              </a:rPr>
              <a:t>бюджетных</a:t>
            </a:r>
            <a:r>
              <a:rPr sz="2100" spc="-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100" spc="-5" dirty="0">
                <a:solidFill>
                  <a:srgbClr val="0D0D0D"/>
                </a:solidFill>
                <a:latin typeface="Calibri"/>
                <a:cs typeface="Calibri"/>
              </a:rPr>
              <a:t>места</a:t>
            </a:r>
            <a:endParaRPr sz="210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228844" y="3434461"/>
            <a:ext cx="4221480" cy="3397885"/>
            <a:chOff x="5228844" y="3434461"/>
            <a:chExt cx="4221480" cy="3397885"/>
          </a:xfrm>
        </p:grpSpPr>
        <p:sp>
          <p:nvSpPr>
            <p:cNvPr id="25" name="object 25"/>
            <p:cNvSpPr/>
            <p:nvPr/>
          </p:nvSpPr>
          <p:spPr>
            <a:xfrm>
              <a:off x="5266563" y="3443986"/>
              <a:ext cx="0" cy="1482090"/>
            </a:xfrm>
            <a:custGeom>
              <a:avLst/>
              <a:gdLst/>
              <a:ahLst/>
              <a:cxnLst/>
              <a:rect l="l" t="t" r="r" b="b"/>
              <a:pathLst>
                <a:path h="1482089">
                  <a:moveTo>
                    <a:pt x="0" y="0"/>
                  </a:moveTo>
                  <a:lnTo>
                    <a:pt x="0" y="1481835"/>
                  </a:lnTo>
                </a:path>
              </a:pathLst>
            </a:custGeom>
            <a:ln w="19050">
              <a:solidFill>
                <a:srgbClr val="003C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28844" y="6091428"/>
              <a:ext cx="4221480" cy="74066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255006" y="6117336"/>
              <a:ext cx="4115435" cy="634365"/>
            </a:xfrm>
            <a:custGeom>
              <a:avLst/>
              <a:gdLst/>
              <a:ahLst/>
              <a:cxnLst/>
              <a:rect l="l" t="t" r="r" b="b"/>
              <a:pathLst>
                <a:path w="4115434" h="634365">
                  <a:moveTo>
                    <a:pt x="4053332" y="0"/>
                  </a:moveTo>
                  <a:lnTo>
                    <a:pt x="61595" y="0"/>
                  </a:lnTo>
                  <a:lnTo>
                    <a:pt x="37611" y="4837"/>
                  </a:lnTo>
                  <a:lnTo>
                    <a:pt x="18034" y="18033"/>
                  </a:lnTo>
                  <a:lnTo>
                    <a:pt x="4837" y="37611"/>
                  </a:lnTo>
                  <a:lnTo>
                    <a:pt x="0" y="61594"/>
                  </a:lnTo>
                  <a:lnTo>
                    <a:pt x="0" y="572363"/>
                  </a:lnTo>
                  <a:lnTo>
                    <a:pt x="4837" y="596362"/>
                  </a:lnTo>
                  <a:lnTo>
                    <a:pt x="18034" y="615961"/>
                  </a:lnTo>
                  <a:lnTo>
                    <a:pt x="37611" y="629176"/>
                  </a:lnTo>
                  <a:lnTo>
                    <a:pt x="61595" y="634022"/>
                  </a:lnTo>
                  <a:lnTo>
                    <a:pt x="4053332" y="634022"/>
                  </a:lnTo>
                  <a:lnTo>
                    <a:pt x="4077335" y="629176"/>
                  </a:lnTo>
                  <a:lnTo>
                    <a:pt x="4096956" y="615961"/>
                  </a:lnTo>
                  <a:lnTo>
                    <a:pt x="4110196" y="596362"/>
                  </a:lnTo>
                  <a:lnTo>
                    <a:pt x="4115054" y="572363"/>
                  </a:lnTo>
                  <a:lnTo>
                    <a:pt x="4115054" y="61594"/>
                  </a:lnTo>
                  <a:lnTo>
                    <a:pt x="4110196" y="37611"/>
                  </a:lnTo>
                  <a:lnTo>
                    <a:pt x="4096956" y="18033"/>
                  </a:lnTo>
                  <a:lnTo>
                    <a:pt x="4077335" y="4837"/>
                  </a:lnTo>
                  <a:lnTo>
                    <a:pt x="40533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7888351" y="6257036"/>
            <a:ext cx="105727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solidFill>
                  <a:srgbClr val="003CA4"/>
                </a:solidFill>
                <a:latin typeface="Calibri"/>
                <a:cs typeface="Calibri"/>
              </a:rPr>
              <a:t>801</a:t>
            </a:r>
            <a:r>
              <a:rPr sz="2100" b="1" spc="5" dirty="0">
                <a:solidFill>
                  <a:srgbClr val="003CA4"/>
                </a:solidFill>
                <a:latin typeface="Calibri"/>
                <a:cs typeface="Calibri"/>
              </a:rPr>
              <a:t>-</a:t>
            </a:r>
            <a:r>
              <a:rPr sz="2100" b="1" dirty="0">
                <a:solidFill>
                  <a:srgbClr val="003CA4"/>
                </a:solidFill>
                <a:latin typeface="Calibri"/>
                <a:cs typeface="Calibri"/>
              </a:rPr>
              <a:t>1000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521577" y="6244539"/>
            <a:ext cx="29718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solidFill>
                  <a:srgbClr val="003CA4"/>
                </a:solidFill>
                <a:latin typeface="Calibri"/>
                <a:cs typeface="Calibri"/>
              </a:rPr>
              <a:t>75</a:t>
            </a:r>
            <a:endParaRPr sz="210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352043" y="6091428"/>
            <a:ext cx="7454900" cy="741045"/>
            <a:chOff x="352043" y="6091428"/>
            <a:chExt cx="7454900" cy="741045"/>
          </a:xfrm>
        </p:grpSpPr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65393" y="6272809"/>
              <a:ext cx="943825" cy="32038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70725" y="6238354"/>
              <a:ext cx="735812" cy="414248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5259832" y="6289802"/>
              <a:ext cx="0" cy="297815"/>
            </a:xfrm>
            <a:custGeom>
              <a:avLst/>
              <a:gdLst/>
              <a:ahLst/>
              <a:cxnLst/>
              <a:rect l="l" t="t" r="r" b="b"/>
              <a:pathLst>
                <a:path h="297815">
                  <a:moveTo>
                    <a:pt x="0" y="0"/>
                  </a:moveTo>
                  <a:lnTo>
                    <a:pt x="0" y="297345"/>
                  </a:lnTo>
                </a:path>
              </a:pathLst>
            </a:custGeom>
            <a:ln w="19050">
              <a:solidFill>
                <a:srgbClr val="003C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2043" y="6091428"/>
              <a:ext cx="4892039" cy="740664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378294" y="6117336"/>
              <a:ext cx="4785360" cy="634365"/>
            </a:xfrm>
            <a:custGeom>
              <a:avLst/>
              <a:gdLst/>
              <a:ahLst/>
              <a:cxnLst/>
              <a:rect l="l" t="t" r="r" b="b"/>
              <a:pathLst>
                <a:path w="4785360" h="634365">
                  <a:moveTo>
                    <a:pt x="4738535" y="0"/>
                  </a:moveTo>
                  <a:lnTo>
                    <a:pt x="46354" y="0"/>
                  </a:lnTo>
                  <a:lnTo>
                    <a:pt x="28310" y="3635"/>
                  </a:lnTo>
                  <a:lnTo>
                    <a:pt x="13576" y="13557"/>
                  </a:lnTo>
                  <a:lnTo>
                    <a:pt x="3642" y="28289"/>
                  </a:lnTo>
                  <a:lnTo>
                    <a:pt x="0" y="46354"/>
                  </a:lnTo>
                  <a:lnTo>
                    <a:pt x="0" y="587667"/>
                  </a:lnTo>
                  <a:lnTo>
                    <a:pt x="3642" y="605711"/>
                  </a:lnTo>
                  <a:lnTo>
                    <a:pt x="13576" y="620445"/>
                  </a:lnTo>
                  <a:lnTo>
                    <a:pt x="28310" y="630379"/>
                  </a:lnTo>
                  <a:lnTo>
                    <a:pt x="46354" y="634022"/>
                  </a:lnTo>
                  <a:lnTo>
                    <a:pt x="4738535" y="634022"/>
                  </a:lnTo>
                  <a:lnTo>
                    <a:pt x="4756600" y="630379"/>
                  </a:lnTo>
                  <a:lnTo>
                    <a:pt x="4771332" y="620445"/>
                  </a:lnTo>
                  <a:lnTo>
                    <a:pt x="4781254" y="605711"/>
                  </a:lnTo>
                  <a:lnTo>
                    <a:pt x="4784890" y="587667"/>
                  </a:lnTo>
                  <a:lnTo>
                    <a:pt x="4784890" y="46354"/>
                  </a:lnTo>
                  <a:lnTo>
                    <a:pt x="4781254" y="28289"/>
                  </a:lnTo>
                  <a:lnTo>
                    <a:pt x="4771332" y="13557"/>
                  </a:lnTo>
                  <a:lnTo>
                    <a:pt x="4756600" y="3635"/>
                  </a:lnTo>
                  <a:lnTo>
                    <a:pt x="47385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659079" y="6244234"/>
            <a:ext cx="210058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solidFill>
                  <a:srgbClr val="003CA4"/>
                </a:solidFill>
                <a:latin typeface="Calibri"/>
                <a:cs typeface="Calibri"/>
              </a:rPr>
              <a:t>36</a:t>
            </a:r>
            <a:r>
              <a:rPr sz="2100" b="1" spc="-30" dirty="0">
                <a:solidFill>
                  <a:srgbClr val="003CA4"/>
                </a:solidFill>
                <a:latin typeface="Calibri"/>
                <a:cs typeface="Calibri"/>
              </a:rPr>
              <a:t> </a:t>
            </a:r>
            <a:r>
              <a:rPr sz="2100" dirty="0">
                <a:solidFill>
                  <a:srgbClr val="0D0D0D"/>
                </a:solidFill>
                <a:latin typeface="Calibri"/>
                <a:cs typeface="Calibri"/>
              </a:rPr>
              <a:t>защит</a:t>
            </a:r>
            <a:r>
              <a:rPr sz="2100" spc="-2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100" dirty="0">
                <a:solidFill>
                  <a:srgbClr val="0D0D0D"/>
                </a:solidFill>
                <a:latin typeface="Calibri"/>
                <a:cs typeface="Calibri"/>
              </a:rPr>
              <a:t>за</a:t>
            </a:r>
            <a:r>
              <a:rPr sz="2100" spc="-2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3CA4"/>
                </a:solidFill>
                <a:latin typeface="Calibri"/>
                <a:cs typeface="Calibri"/>
              </a:rPr>
              <a:t>3</a:t>
            </a:r>
            <a:r>
              <a:rPr sz="2100" b="1" spc="-25" dirty="0">
                <a:solidFill>
                  <a:srgbClr val="003CA4"/>
                </a:solidFill>
                <a:latin typeface="Calibri"/>
                <a:cs typeface="Calibri"/>
              </a:rPr>
              <a:t> </a:t>
            </a:r>
            <a:r>
              <a:rPr sz="2100" spc="-25" dirty="0">
                <a:solidFill>
                  <a:srgbClr val="0D0D0D"/>
                </a:solidFill>
                <a:latin typeface="Calibri"/>
                <a:cs typeface="Calibri"/>
              </a:rPr>
              <a:t>года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274567" y="6197600"/>
            <a:ext cx="1486535" cy="4368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8000"/>
              </a:lnSpc>
              <a:spcBef>
                <a:spcPts val="90"/>
              </a:spcBef>
            </a:pPr>
            <a:r>
              <a:rPr sz="1250" spc="10" dirty="0">
                <a:solidFill>
                  <a:srgbClr val="7E7E7E"/>
                </a:solidFill>
                <a:latin typeface="Calibri"/>
                <a:cs typeface="Calibri"/>
              </a:rPr>
              <a:t>10</a:t>
            </a:r>
            <a:r>
              <a:rPr sz="1250" spc="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20" dirty="0">
                <a:solidFill>
                  <a:srgbClr val="7E7E7E"/>
                </a:solidFill>
                <a:latin typeface="Segoe Print"/>
                <a:cs typeface="Segoe Print"/>
              </a:rPr>
              <a:t>- </a:t>
            </a:r>
            <a:r>
              <a:rPr sz="1250" spc="5" dirty="0">
                <a:solidFill>
                  <a:srgbClr val="7E7E7E"/>
                </a:solidFill>
                <a:latin typeface="Calibri"/>
                <a:cs typeface="Calibri"/>
              </a:rPr>
              <a:t>Докторов </a:t>
            </a:r>
            <a:r>
              <a:rPr sz="1250" spc="10" dirty="0">
                <a:solidFill>
                  <a:srgbClr val="7E7E7E"/>
                </a:solidFill>
                <a:latin typeface="Calibri"/>
                <a:cs typeface="Calibri"/>
              </a:rPr>
              <a:t>наук </a:t>
            </a:r>
            <a:r>
              <a:rPr sz="1250" spc="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0" dirty="0">
                <a:solidFill>
                  <a:srgbClr val="7E7E7E"/>
                </a:solidFill>
                <a:latin typeface="Calibri"/>
                <a:cs typeface="Calibri"/>
              </a:rPr>
              <a:t>26</a:t>
            </a:r>
            <a:r>
              <a:rPr sz="1250" spc="-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0" dirty="0">
                <a:solidFill>
                  <a:srgbClr val="7E7E7E"/>
                </a:solidFill>
                <a:latin typeface="Calibri"/>
                <a:cs typeface="Calibri"/>
              </a:rPr>
              <a:t>-</a:t>
            </a:r>
            <a:r>
              <a:rPr sz="1250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0" dirty="0">
                <a:solidFill>
                  <a:srgbClr val="7E7E7E"/>
                </a:solidFill>
                <a:latin typeface="Calibri"/>
                <a:cs typeface="Calibri"/>
              </a:rPr>
              <a:t>Кандидатов</a:t>
            </a:r>
            <a:r>
              <a:rPr sz="1250" spc="-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0" dirty="0">
                <a:solidFill>
                  <a:srgbClr val="7E7E7E"/>
                </a:solidFill>
                <a:latin typeface="Calibri"/>
                <a:cs typeface="Calibri"/>
              </a:rPr>
              <a:t>наук</a:t>
            </a:r>
            <a:endParaRPr sz="125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364616" y="1919986"/>
            <a:ext cx="10323830" cy="4682490"/>
            <a:chOff x="368769" y="1931670"/>
            <a:chExt cx="10323830" cy="4682490"/>
          </a:xfrm>
        </p:grpSpPr>
        <p:sp>
          <p:nvSpPr>
            <p:cNvPr id="39" name="object 39"/>
            <p:cNvSpPr/>
            <p:nvPr/>
          </p:nvSpPr>
          <p:spPr>
            <a:xfrm>
              <a:off x="3156839" y="6283706"/>
              <a:ext cx="0" cy="325755"/>
            </a:xfrm>
            <a:custGeom>
              <a:avLst/>
              <a:gdLst/>
              <a:ahLst/>
              <a:cxnLst/>
              <a:rect l="l" t="t" r="r" b="b"/>
              <a:pathLst>
                <a:path h="325754">
                  <a:moveTo>
                    <a:pt x="0" y="0"/>
                  </a:moveTo>
                  <a:lnTo>
                    <a:pt x="0" y="32531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78294" y="6283706"/>
              <a:ext cx="0" cy="309880"/>
            </a:xfrm>
            <a:custGeom>
              <a:avLst/>
              <a:gdLst/>
              <a:ahLst/>
              <a:cxnLst/>
              <a:rect l="l" t="t" r="r" b="b"/>
              <a:pathLst>
                <a:path h="309879">
                  <a:moveTo>
                    <a:pt x="0" y="0"/>
                  </a:moveTo>
                  <a:lnTo>
                    <a:pt x="0" y="309486"/>
                  </a:lnTo>
                </a:path>
              </a:pathLst>
            </a:custGeom>
            <a:ln w="19050">
              <a:solidFill>
                <a:srgbClr val="003C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71283" y="1931670"/>
              <a:ext cx="3721099" cy="4513706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8773541" y="2908173"/>
              <a:ext cx="1417955" cy="1336040"/>
            </a:xfrm>
            <a:custGeom>
              <a:avLst/>
              <a:gdLst/>
              <a:ahLst/>
              <a:cxnLst/>
              <a:rect l="l" t="t" r="r" b="b"/>
              <a:pathLst>
                <a:path w="1417954" h="1336039">
                  <a:moveTo>
                    <a:pt x="1417574" y="0"/>
                  </a:moveTo>
                  <a:lnTo>
                    <a:pt x="0" y="0"/>
                  </a:lnTo>
                  <a:lnTo>
                    <a:pt x="0" y="1335913"/>
                  </a:lnTo>
                  <a:lnTo>
                    <a:pt x="6857" y="1335913"/>
                  </a:lnTo>
                </a:path>
              </a:pathLst>
            </a:custGeom>
            <a:ln w="9525">
              <a:solidFill>
                <a:srgbClr val="003C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9174988" y="2026031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3872" y="0"/>
                  </a:moveTo>
                  <a:lnTo>
                    <a:pt x="208239" y="4090"/>
                  </a:lnTo>
                  <a:lnTo>
                    <a:pt x="165289" y="15884"/>
                  </a:lnTo>
                  <a:lnTo>
                    <a:pt x="125739" y="34666"/>
                  </a:lnTo>
                  <a:lnTo>
                    <a:pt x="90306" y="59719"/>
                  </a:lnTo>
                  <a:lnTo>
                    <a:pt x="59708" y="90328"/>
                  </a:lnTo>
                  <a:lnTo>
                    <a:pt x="34661" y="125777"/>
                  </a:lnTo>
                  <a:lnTo>
                    <a:pt x="15883" y="165349"/>
                  </a:lnTo>
                  <a:lnTo>
                    <a:pt x="4090" y="208328"/>
                  </a:lnTo>
                  <a:lnTo>
                    <a:pt x="0" y="254000"/>
                  </a:lnTo>
                  <a:lnTo>
                    <a:pt x="4090" y="299633"/>
                  </a:lnTo>
                  <a:lnTo>
                    <a:pt x="15883" y="342583"/>
                  </a:lnTo>
                  <a:lnTo>
                    <a:pt x="34661" y="382133"/>
                  </a:lnTo>
                  <a:lnTo>
                    <a:pt x="59708" y="417566"/>
                  </a:lnTo>
                  <a:lnTo>
                    <a:pt x="90306" y="448164"/>
                  </a:lnTo>
                  <a:lnTo>
                    <a:pt x="125739" y="473211"/>
                  </a:lnTo>
                  <a:lnTo>
                    <a:pt x="165289" y="491989"/>
                  </a:lnTo>
                  <a:lnTo>
                    <a:pt x="208239" y="503782"/>
                  </a:lnTo>
                  <a:lnTo>
                    <a:pt x="253872" y="507873"/>
                  </a:lnTo>
                  <a:lnTo>
                    <a:pt x="299544" y="503782"/>
                  </a:lnTo>
                  <a:lnTo>
                    <a:pt x="342523" y="491989"/>
                  </a:lnTo>
                  <a:lnTo>
                    <a:pt x="382095" y="473211"/>
                  </a:lnTo>
                  <a:lnTo>
                    <a:pt x="417544" y="448164"/>
                  </a:lnTo>
                  <a:lnTo>
                    <a:pt x="448153" y="417566"/>
                  </a:lnTo>
                  <a:lnTo>
                    <a:pt x="473206" y="382133"/>
                  </a:lnTo>
                  <a:lnTo>
                    <a:pt x="491988" y="342583"/>
                  </a:lnTo>
                  <a:lnTo>
                    <a:pt x="503782" y="299633"/>
                  </a:lnTo>
                  <a:lnTo>
                    <a:pt x="507872" y="254000"/>
                  </a:lnTo>
                  <a:lnTo>
                    <a:pt x="503782" y="208328"/>
                  </a:lnTo>
                  <a:lnTo>
                    <a:pt x="491988" y="165349"/>
                  </a:lnTo>
                  <a:lnTo>
                    <a:pt x="473206" y="125777"/>
                  </a:lnTo>
                  <a:lnTo>
                    <a:pt x="448153" y="90328"/>
                  </a:lnTo>
                  <a:lnTo>
                    <a:pt x="417544" y="59719"/>
                  </a:lnTo>
                  <a:lnTo>
                    <a:pt x="382095" y="34666"/>
                  </a:lnTo>
                  <a:lnTo>
                    <a:pt x="342523" y="15884"/>
                  </a:lnTo>
                  <a:lnTo>
                    <a:pt x="299544" y="4090"/>
                  </a:lnTo>
                  <a:lnTo>
                    <a:pt x="253872" y="0"/>
                  </a:lnTo>
                  <a:close/>
                </a:path>
              </a:pathLst>
            </a:custGeom>
            <a:solidFill>
              <a:srgbClr val="003C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9281541" y="2091639"/>
            <a:ext cx="297180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solidFill>
                  <a:srgbClr val="FFFFFF"/>
                </a:solidFill>
                <a:latin typeface="Calibri"/>
                <a:cs typeface="Calibri"/>
              </a:rPr>
              <a:t>72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8687181" y="2512314"/>
            <a:ext cx="148336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0" i="1" spc="160" dirty="0">
                <a:latin typeface="Verdana"/>
                <a:cs typeface="Verdana"/>
              </a:rPr>
              <a:t>ЕГЭ</a:t>
            </a:r>
            <a:r>
              <a:rPr sz="2100" b="0" i="1" spc="35" dirty="0">
                <a:latin typeface="Verdana"/>
                <a:cs typeface="Verdana"/>
              </a:rPr>
              <a:t> </a:t>
            </a:r>
            <a:r>
              <a:rPr sz="2100" b="0" i="1" spc="195" dirty="0">
                <a:latin typeface="Verdana"/>
                <a:cs typeface="Verdana"/>
              </a:rPr>
              <a:t>2024</a:t>
            </a:r>
            <a:endParaRPr sz="2100">
              <a:latin typeface="Verdana"/>
              <a:cs typeface="Verdana"/>
            </a:endParaRPr>
          </a:p>
        </p:txBody>
      </p:sp>
      <p:pic>
        <p:nvPicPr>
          <p:cNvPr id="46" name="object 4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437116" y="395452"/>
            <a:ext cx="902423" cy="90020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49341" y="0"/>
            <a:ext cx="5542280" cy="7559040"/>
          </a:xfrm>
          <a:custGeom>
            <a:avLst/>
            <a:gdLst/>
            <a:ahLst/>
            <a:cxnLst/>
            <a:rect l="l" t="t" r="r" b="b"/>
            <a:pathLst>
              <a:path w="5542280" h="7559040">
                <a:moveTo>
                  <a:pt x="0" y="7559037"/>
                </a:moveTo>
                <a:lnTo>
                  <a:pt x="5542145" y="7559037"/>
                </a:lnTo>
                <a:lnTo>
                  <a:pt x="5542145" y="0"/>
                </a:lnTo>
                <a:lnTo>
                  <a:pt x="0" y="0"/>
                </a:lnTo>
                <a:lnTo>
                  <a:pt x="0" y="7559037"/>
                </a:lnTo>
                <a:close/>
              </a:path>
            </a:pathLst>
          </a:custGeom>
          <a:solidFill>
            <a:srgbClr val="003CA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8663940" cy="7559040"/>
            <a:chOff x="0" y="0"/>
            <a:chExt cx="8663940" cy="7559040"/>
          </a:xfrm>
        </p:grpSpPr>
        <p:sp>
          <p:nvSpPr>
            <p:cNvPr id="4" name="object 4"/>
            <p:cNvSpPr/>
            <p:nvPr/>
          </p:nvSpPr>
          <p:spPr>
            <a:xfrm>
              <a:off x="0" y="25"/>
              <a:ext cx="5149850" cy="7559040"/>
            </a:xfrm>
            <a:custGeom>
              <a:avLst/>
              <a:gdLst/>
              <a:ahLst/>
              <a:cxnLst/>
              <a:rect l="l" t="t" r="r" b="b"/>
              <a:pathLst>
                <a:path w="5149850" h="7559040">
                  <a:moveTo>
                    <a:pt x="5149341" y="7559012"/>
                  </a:moveTo>
                  <a:lnTo>
                    <a:pt x="5149341" y="0"/>
                  </a:lnTo>
                  <a:lnTo>
                    <a:pt x="0" y="0"/>
                  </a:lnTo>
                  <a:lnTo>
                    <a:pt x="0" y="7559012"/>
                  </a:lnTo>
                  <a:lnTo>
                    <a:pt x="5149341" y="7559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3900828"/>
              <a:ext cx="2368550" cy="3658235"/>
            </a:xfrm>
            <a:custGeom>
              <a:avLst/>
              <a:gdLst/>
              <a:ahLst/>
              <a:cxnLst/>
              <a:rect l="l" t="t" r="r" b="b"/>
              <a:pathLst>
                <a:path w="2368550" h="3658234">
                  <a:moveTo>
                    <a:pt x="351715" y="0"/>
                  </a:moveTo>
                  <a:lnTo>
                    <a:pt x="307072" y="114"/>
                  </a:lnTo>
                  <a:lnTo>
                    <a:pt x="262450" y="1202"/>
                  </a:lnTo>
                  <a:lnTo>
                    <a:pt x="217866" y="3262"/>
                  </a:lnTo>
                  <a:lnTo>
                    <a:pt x="173338" y="6294"/>
                  </a:lnTo>
                  <a:lnTo>
                    <a:pt x="128883" y="10295"/>
                  </a:lnTo>
                  <a:lnTo>
                    <a:pt x="84518" y="15266"/>
                  </a:lnTo>
                  <a:lnTo>
                    <a:pt x="40260" y="21205"/>
                  </a:lnTo>
                  <a:lnTo>
                    <a:pt x="0" y="27505"/>
                  </a:lnTo>
                  <a:lnTo>
                    <a:pt x="0" y="3658211"/>
                  </a:lnTo>
                  <a:lnTo>
                    <a:pt x="1560352" y="3658211"/>
                  </a:lnTo>
                  <a:lnTo>
                    <a:pt x="1612735" y="3617354"/>
                  </a:lnTo>
                  <a:lnTo>
                    <a:pt x="1648710" y="3587526"/>
                  </a:lnTo>
                  <a:lnTo>
                    <a:pt x="1684130" y="3556755"/>
                  </a:lnTo>
                  <a:lnTo>
                    <a:pt x="1718978" y="3525042"/>
                  </a:lnTo>
                  <a:lnTo>
                    <a:pt x="1753235" y="3492389"/>
                  </a:lnTo>
                  <a:lnTo>
                    <a:pt x="1786885" y="3458795"/>
                  </a:lnTo>
                  <a:lnTo>
                    <a:pt x="1819911" y="3424263"/>
                  </a:lnTo>
                  <a:lnTo>
                    <a:pt x="1852295" y="3388793"/>
                  </a:lnTo>
                  <a:lnTo>
                    <a:pt x="1883845" y="3352584"/>
                  </a:lnTo>
                  <a:lnTo>
                    <a:pt x="1914390" y="3315844"/>
                  </a:lnTo>
                  <a:lnTo>
                    <a:pt x="1943932" y="3278590"/>
                  </a:lnTo>
                  <a:lnTo>
                    <a:pt x="1972470" y="3240841"/>
                  </a:lnTo>
                  <a:lnTo>
                    <a:pt x="2000007" y="3202612"/>
                  </a:lnTo>
                  <a:lnTo>
                    <a:pt x="2026543" y="3163921"/>
                  </a:lnTo>
                  <a:lnTo>
                    <a:pt x="2052079" y="3124786"/>
                  </a:lnTo>
                  <a:lnTo>
                    <a:pt x="2076616" y="3085223"/>
                  </a:lnTo>
                  <a:lnTo>
                    <a:pt x="2100155" y="3045250"/>
                  </a:lnTo>
                  <a:lnTo>
                    <a:pt x="2122697" y="3004885"/>
                  </a:lnTo>
                  <a:lnTo>
                    <a:pt x="2144243" y="2964144"/>
                  </a:lnTo>
                  <a:lnTo>
                    <a:pt x="2164795" y="2923044"/>
                  </a:lnTo>
                  <a:lnTo>
                    <a:pt x="2184352" y="2881604"/>
                  </a:lnTo>
                  <a:lnTo>
                    <a:pt x="2202916" y="2839839"/>
                  </a:lnTo>
                  <a:lnTo>
                    <a:pt x="2220488" y="2797768"/>
                  </a:lnTo>
                  <a:lnTo>
                    <a:pt x="2237070" y="2755407"/>
                  </a:lnTo>
                  <a:lnTo>
                    <a:pt x="2252661" y="2712775"/>
                  </a:lnTo>
                  <a:lnTo>
                    <a:pt x="2267263" y="2669887"/>
                  </a:lnTo>
                  <a:lnTo>
                    <a:pt x="2280877" y="2626762"/>
                  </a:lnTo>
                  <a:lnTo>
                    <a:pt x="2293504" y="2583416"/>
                  </a:lnTo>
                  <a:lnTo>
                    <a:pt x="2305145" y="2539867"/>
                  </a:lnTo>
                  <a:lnTo>
                    <a:pt x="2315801" y="2496132"/>
                  </a:lnTo>
                  <a:lnTo>
                    <a:pt x="2325473" y="2452229"/>
                  </a:lnTo>
                  <a:lnTo>
                    <a:pt x="2334162" y="2408173"/>
                  </a:lnTo>
                  <a:lnTo>
                    <a:pt x="2341869" y="2363984"/>
                  </a:lnTo>
                  <a:lnTo>
                    <a:pt x="2348594" y="2319678"/>
                  </a:lnTo>
                  <a:lnTo>
                    <a:pt x="2354340" y="2275272"/>
                  </a:lnTo>
                  <a:lnTo>
                    <a:pt x="2359106" y="2230783"/>
                  </a:lnTo>
                  <a:lnTo>
                    <a:pt x="2362894" y="2186229"/>
                  </a:lnTo>
                  <a:lnTo>
                    <a:pt x="2365705" y="2141628"/>
                  </a:lnTo>
                  <a:lnTo>
                    <a:pt x="2367540" y="2096995"/>
                  </a:lnTo>
                  <a:lnTo>
                    <a:pt x="2368399" y="2052349"/>
                  </a:lnTo>
                  <a:lnTo>
                    <a:pt x="2368284" y="2007706"/>
                  </a:lnTo>
                  <a:lnTo>
                    <a:pt x="2367196" y="1963085"/>
                  </a:lnTo>
                  <a:lnTo>
                    <a:pt x="2365136" y="1918502"/>
                  </a:lnTo>
                  <a:lnTo>
                    <a:pt x="2362105" y="1873974"/>
                  </a:lnTo>
                  <a:lnTo>
                    <a:pt x="2358103" y="1829518"/>
                  </a:lnTo>
                  <a:lnTo>
                    <a:pt x="2353133" y="1785153"/>
                  </a:lnTo>
                  <a:lnTo>
                    <a:pt x="2347193" y="1740895"/>
                  </a:lnTo>
                  <a:lnTo>
                    <a:pt x="2340287" y="1696761"/>
                  </a:lnTo>
                  <a:lnTo>
                    <a:pt x="2332414" y="1652769"/>
                  </a:lnTo>
                  <a:lnTo>
                    <a:pt x="2323576" y="1608936"/>
                  </a:lnTo>
                  <a:lnTo>
                    <a:pt x="2313774" y="1565278"/>
                  </a:lnTo>
                  <a:lnTo>
                    <a:pt x="2303008" y="1521815"/>
                  </a:lnTo>
                  <a:lnTo>
                    <a:pt x="2291280" y="1478561"/>
                  </a:lnTo>
                  <a:lnTo>
                    <a:pt x="2278591" y="1435536"/>
                  </a:lnTo>
                  <a:lnTo>
                    <a:pt x="2264941" y="1392756"/>
                  </a:lnTo>
                  <a:lnTo>
                    <a:pt x="2250332" y="1350238"/>
                  </a:lnTo>
                  <a:lnTo>
                    <a:pt x="2234765" y="1307999"/>
                  </a:lnTo>
                  <a:lnTo>
                    <a:pt x="2218240" y="1266057"/>
                  </a:lnTo>
                  <a:lnTo>
                    <a:pt x="2200758" y="1224430"/>
                  </a:lnTo>
                  <a:lnTo>
                    <a:pt x="2182322" y="1183134"/>
                  </a:lnTo>
                  <a:lnTo>
                    <a:pt x="2162930" y="1142186"/>
                  </a:lnTo>
                  <a:lnTo>
                    <a:pt x="2142586" y="1101604"/>
                  </a:lnTo>
                  <a:lnTo>
                    <a:pt x="2121289" y="1061405"/>
                  </a:lnTo>
                  <a:lnTo>
                    <a:pt x="2099040" y="1021606"/>
                  </a:lnTo>
                  <a:lnTo>
                    <a:pt x="2075841" y="982225"/>
                  </a:lnTo>
                  <a:lnTo>
                    <a:pt x="2051693" y="943278"/>
                  </a:lnTo>
                  <a:lnTo>
                    <a:pt x="2026596" y="904783"/>
                  </a:lnTo>
                  <a:lnTo>
                    <a:pt x="2000551" y="866758"/>
                  </a:lnTo>
                  <a:lnTo>
                    <a:pt x="1973560" y="829219"/>
                  </a:lnTo>
                  <a:lnTo>
                    <a:pt x="1945624" y="792184"/>
                  </a:lnTo>
                  <a:lnTo>
                    <a:pt x="1916743" y="755670"/>
                  </a:lnTo>
                  <a:lnTo>
                    <a:pt x="1886918" y="719694"/>
                  </a:lnTo>
                  <a:lnTo>
                    <a:pt x="1856151" y="684273"/>
                  </a:lnTo>
                  <a:lnTo>
                    <a:pt x="1824442" y="649425"/>
                  </a:lnTo>
                  <a:lnTo>
                    <a:pt x="1791792" y="615167"/>
                  </a:lnTo>
                  <a:lnTo>
                    <a:pt x="1758203" y="581516"/>
                  </a:lnTo>
                  <a:lnTo>
                    <a:pt x="1723676" y="548489"/>
                  </a:lnTo>
                  <a:lnTo>
                    <a:pt x="1688211" y="516104"/>
                  </a:lnTo>
                  <a:lnTo>
                    <a:pt x="1651999" y="484554"/>
                  </a:lnTo>
                  <a:lnTo>
                    <a:pt x="1615256" y="454008"/>
                  </a:lnTo>
                  <a:lnTo>
                    <a:pt x="1578000" y="424467"/>
                  </a:lnTo>
                  <a:lnTo>
                    <a:pt x="1540247" y="395928"/>
                  </a:lnTo>
                  <a:lnTo>
                    <a:pt x="1502016" y="368392"/>
                  </a:lnTo>
                  <a:lnTo>
                    <a:pt x="1463323" y="341856"/>
                  </a:lnTo>
                  <a:lnTo>
                    <a:pt x="1424186" y="316320"/>
                  </a:lnTo>
                  <a:lnTo>
                    <a:pt x="1384621" y="291783"/>
                  </a:lnTo>
                  <a:lnTo>
                    <a:pt x="1344646" y="268244"/>
                  </a:lnTo>
                  <a:lnTo>
                    <a:pt x="1304278" y="245701"/>
                  </a:lnTo>
                  <a:lnTo>
                    <a:pt x="1263535" y="224155"/>
                  </a:lnTo>
                  <a:lnTo>
                    <a:pt x="1222434" y="203604"/>
                  </a:lnTo>
                  <a:lnTo>
                    <a:pt x="1180991" y="184047"/>
                  </a:lnTo>
                  <a:lnTo>
                    <a:pt x="1139225" y="165482"/>
                  </a:lnTo>
                  <a:lnTo>
                    <a:pt x="1097152" y="147910"/>
                  </a:lnTo>
                  <a:lnTo>
                    <a:pt x="1054790" y="131329"/>
                  </a:lnTo>
                  <a:lnTo>
                    <a:pt x="1012155" y="115738"/>
                  </a:lnTo>
                  <a:lnTo>
                    <a:pt x="969266" y="101135"/>
                  </a:lnTo>
                  <a:lnTo>
                    <a:pt x="926139" y="87521"/>
                  </a:lnTo>
                  <a:lnTo>
                    <a:pt x="882792" y="74894"/>
                  </a:lnTo>
                  <a:lnTo>
                    <a:pt x="839242" y="63253"/>
                  </a:lnTo>
                  <a:lnTo>
                    <a:pt x="795506" y="52597"/>
                  </a:lnTo>
                  <a:lnTo>
                    <a:pt x="751601" y="42925"/>
                  </a:lnTo>
                  <a:lnTo>
                    <a:pt x="707545" y="34237"/>
                  </a:lnTo>
                  <a:lnTo>
                    <a:pt x="663355" y="26530"/>
                  </a:lnTo>
                  <a:lnTo>
                    <a:pt x="619047" y="19804"/>
                  </a:lnTo>
                  <a:lnTo>
                    <a:pt x="574640" y="14059"/>
                  </a:lnTo>
                  <a:lnTo>
                    <a:pt x="530151" y="9293"/>
                  </a:lnTo>
                  <a:lnTo>
                    <a:pt x="485597" y="5505"/>
                  </a:lnTo>
                  <a:lnTo>
                    <a:pt x="440994" y="2694"/>
                  </a:lnTo>
                  <a:lnTo>
                    <a:pt x="396361" y="859"/>
                  </a:lnTo>
                  <a:lnTo>
                    <a:pt x="351715" y="0"/>
                  </a:lnTo>
                  <a:close/>
                </a:path>
              </a:pathLst>
            </a:custGeom>
            <a:solidFill>
              <a:srgbClr val="C9D6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57460" y="0"/>
              <a:ext cx="7206164" cy="2153285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78950" y="467525"/>
            <a:ext cx="748423" cy="746594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0" y="2469388"/>
            <a:ext cx="4851400" cy="5090160"/>
            <a:chOff x="0" y="2469388"/>
            <a:chExt cx="4851400" cy="509016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254756"/>
              <a:ext cx="3701669" cy="430428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43712" y="2469388"/>
              <a:ext cx="4507865" cy="4263390"/>
            </a:xfrm>
            <a:custGeom>
              <a:avLst/>
              <a:gdLst/>
              <a:ahLst/>
              <a:cxnLst/>
              <a:rect l="l" t="t" r="r" b="b"/>
              <a:pathLst>
                <a:path w="4507865" h="4263390">
                  <a:moveTo>
                    <a:pt x="4337634" y="0"/>
                  </a:moveTo>
                  <a:lnTo>
                    <a:pt x="169887" y="0"/>
                  </a:lnTo>
                  <a:lnTo>
                    <a:pt x="124724" y="6069"/>
                  </a:lnTo>
                  <a:lnTo>
                    <a:pt x="84141" y="23198"/>
                  </a:lnTo>
                  <a:lnTo>
                    <a:pt x="49758" y="49768"/>
                  </a:lnTo>
                  <a:lnTo>
                    <a:pt x="23194" y="84158"/>
                  </a:lnTo>
                  <a:lnTo>
                    <a:pt x="6068" y="124751"/>
                  </a:lnTo>
                  <a:lnTo>
                    <a:pt x="0" y="169925"/>
                  </a:lnTo>
                  <a:lnTo>
                    <a:pt x="0" y="4093375"/>
                  </a:lnTo>
                  <a:lnTo>
                    <a:pt x="6068" y="4138539"/>
                  </a:lnTo>
                  <a:lnTo>
                    <a:pt x="23194" y="4179124"/>
                  </a:lnTo>
                  <a:lnTo>
                    <a:pt x="49758" y="4213510"/>
                  </a:lnTo>
                  <a:lnTo>
                    <a:pt x="84141" y="4240077"/>
                  </a:lnTo>
                  <a:lnTo>
                    <a:pt x="124724" y="4257206"/>
                  </a:lnTo>
                  <a:lnTo>
                    <a:pt x="169887" y="4263275"/>
                  </a:lnTo>
                  <a:lnTo>
                    <a:pt x="4337634" y="4263275"/>
                  </a:lnTo>
                  <a:lnTo>
                    <a:pt x="4382809" y="4257206"/>
                  </a:lnTo>
                  <a:lnTo>
                    <a:pt x="4423401" y="4240077"/>
                  </a:lnTo>
                  <a:lnTo>
                    <a:pt x="4457792" y="4213510"/>
                  </a:lnTo>
                  <a:lnTo>
                    <a:pt x="4484361" y="4179124"/>
                  </a:lnTo>
                  <a:lnTo>
                    <a:pt x="4501490" y="4138539"/>
                  </a:lnTo>
                  <a:lnTo>
                    <a:pt x="4507560" y="4093375"/>
                  </a:lnTo>
                  <a:lnTo>
                    <a:pt x="4507560" y="169925"/>
                  </a:lnTo>
                  <a:lnTo>
                    <a:pt x="4501490" y="124751"/>
                  </a:lnTo>
                  <a:lnTo>
                    <a:pt x="4484361" y="84158"/>
                  </a:lnTo>
                  <a:lnTo>
                    <a:pt x="4457792" y="49768"/>
                  </a:lnTo>
                  <a:lnTo>
                    <a:pt x="4423401" y="23198"/>
                  </a:lnTo>
                  <a:lnTo>
                    <a:pt x="4382809" y="6069"/>
                  </a:lnTo>
                  <a:lnTo>
                    <a:pt x="433763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3712" y="3583940"/>
              <a:ext cx="0" cy="1552575"/>
            </a:xfrm>
            <a:custGeom>
              <a:avLst/>
              <a:gdLst/>
              <a:ahLst/>
              <a:cxnLst/>
              <a:rect l="l" t="t" r="r" b="b"/>
              <a:pathLst>
                <a:path h="1552575">
                  <a:moveTo>
                    <a:pt x="0" y="0"/>
                  </a:moveTo>
                  <a:lnTo>
                    <a:pt x="0" y="1552067"/>
                  </a:lnTo>
                </a:path>
              </a:pathLst>
            </a:custGeom>
            <a:ln w="19050">
              <a:solidFill>
                <a:srgbClr val="003C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23645" y="2595118"/>
            <a:ext cx="3361054" cy="730885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062990" marR="5080" indent="-1050925">
              <a:lnSpc>
                <a:spcPts val="2470"/>
              </a:lnSpc>
              <a:spcBef>
                <a:spcPts val="690"/>
              </a:spcBef>
            </a:pPr>
            <a:r>
              <a:rPr sz="2550" b="1" spc="-5" dirty="0">
                <a:solidFill>
                  <a:srgbClr val="003CA4"/>
                </a:solidFill>
                <a:latin typeface="Calibri"/>
                <a:cs typeface="Calibri"/>
              </a:rPr>
              <a:t>КОНТРОЛЬНЫЕ </a:t>
            </a:r>
            <a:r>
              <a:rPr sz="2550" b="1" spc="10" dirty="0">
                <a:solidFill>
                  <a:srgbClr val="003CA4"/>
                </a:solidFill>
                <a:latin typeface="Calibri"/>
                <a:cs typeface="Calibri"/>
              </a:rPr>
              <a:t>ЦИФРЫ </a:t>
            </a:r>
            <a:r>
              <a:rPr sz="2550" b="1" spc="-565" dirty="0">
                <a:solidFill>
                  <a:srgbClr val="003CA4"/>
                </a:solidFill>
                <a:latin typeface="Calibri"/>
                <a:cs typeface="Calibri"/>
              </a:rPr>
              <a:t> </a:t>
            </a:r>
            <a:r>
              <a:rPr sz="2550" b="1" spc="10" dirty="0">
                <a:solidFill>
                  <a:srgbClr val="003CA4"/>
                </a:solidFill>
                <a:latin typeface="Calibri"/>
                <a:cs typeface="Calibri"/>
              </a:rPr>
              <a:t>ПРИЕМА</a:t>
            </a:r>
            <a:endParaRPr sz="255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68489" y="3432048"/>
            <a:ext cx="3568065" cy="2472690"/>
            <a:chOff x="868489" y="3432048"/>
            <a:chExt cx="3568065" cy="2472690"/>
          </a:xfrm>
        </p:grpSpPr>
        <p:sp>
          <p:nvSpPr>
            <p:cNvPr id="14" name="object 14"/>
            <p:cNvSpPr/>
            <p:nvPr/>
          </p:nvSpPr>
          <p:spPr>
            <a:xfrm>
              <a:off x="2250948" y="3951732"/>
              <a:ext cx="2138680" cy="1948180"/>
            </a:xfrm>
            <a:custGeom>
              <a:avLst/>
              <a:gdLst/>
              <a:ahLst/>
              <a:cxnLst/>
              <a:rect l="l" t="t" r="r" b="b"/>
              <a:pathLst>
                <a:path w="2138679" h="1948179">
                  <a:moveTo>
                    <a:pt x="359664" y="862584"/>
                  </a:moveTo>
                  <a:lnTo>
                    <a:pt x="0" y="862584"/>
                  </a:lnTo>
                  <a:lnTo>
                    <a:pt x="0" y="1947672"/>
                  </a:lnTo>
                  <a:lnTo>
                    <a:pt x="359664" y="1947672"/>
                  </a:lnTo>
                  <a:lnTo>
                    <a:pt x="359664" y="862584"/>
                  </a:lnTo>
                  <a:close/>
                </a:path>
                <a:path w="2138679" h="1948179">
                  <a:moveTo>
                    <a:pt x="804672" y="638556"/>
                  </a:moveTo>
                  <a:lnTo>
                    <a:pt x="445008" y="638556"/>
                  </a:lnTo>
                  <a:lnTo>
                    <a:pt x="445008" y="1947672"/>
                  </a:lnTo>
                  <a:lnTo>
                    <a:pt x="804672" y="1947672"/>
                  </a:lnTo>
                  <a:lnTo>
                    <a:pt x="804672" y="638556"/>
                  </a:lnTo>
                  <a:close/>
                </a:path>
                <a:path w="2138679" h="1948179">
                  <a:moveTo>
                    <a:pt x="1693164" y="352044"/>
                  </a:moveTo>
                  <a:lnTo>
                    <a:pt x="1335024" y="352044"/>
                  </a:lnTo>
                  <a:lnTo>
                    <a:pt x="1335024" y="1947672"/>
                  </a:lnTo>
                  <a:lnTo>
                    <a:pt x="1693164" y="1947672"/>
                  </a:lnTo>
                  <a:lnTo>
                    <a:pt x="1693164" y="352044"/>
                  </a:lnTo>
                  <a:close/>
                </a:path>
                <a:path w="2138679" h="1948179">
                  <a:moveTo>
                    <a:pt x="2138172" y="0"/>
                  </a:moveTo>
                  <a:lnTo>
                    <a:pt x="1780032" y="0"/>
                  </a:lnTo>
                  <a:lnTo>
                    <a:pt x="1780032" y="1947672"/>
                  </a:lnTo>
                  <a:lnTo>
                    <a:pt x="2138172" y="1947672"/>
                  </a:lnTo>
                  <a:lnTo>
                    <a:pt x="2138172" y="0"/>
                  </a:lnTo>
                  <a:close/>
                </a:path>
              </a:pathLst>
            </a:custGeom>
            <a:solidFill>
              <a:srgbClr val="003B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250948" y="3432048"/>
              <a:ext cx="2138680" cy="1382395"/>
            </a:xfrm>
            <a:custGeom>
              <a:avLst/>
              <a:gdLst/>
              <a:ahLst/>
              <a:cxnLst/>
              <a:rect l="l" t="t" r="r" b="b"/>
              <a:pathLst>
                <a:path w="2138679" h="1382395">
                  <a:moveTo>
                    <a:pt x="359664" y="981456"/>
                  </a:moveTo>
                  <a:lnTo>
                    <a:pt x="0" y="981456"/>
                  </a:lnTo>
                  <a:lnTo>
                    <a:pt x="0" y="1382268"/>
                  </a:lnTo>
                  <a:lnTo>
                    <a:pt x="359664" y="1382268"/>
                  </a:lnTo>
                  <a:lnTo>
                    <a:pt x="359664" y="981456"/>
                  </a:lnTo>
                  <a:close/>
                </a:path>
                <a:path w="2138679" h="1382395">
                  <a:moveTo>
                    <a:pt x="804672" y="870204"/>
                  </a:moveTo>
                  <a:lnTo>
                    <a:pt x="445008" y="870204"/>
                  </a:lnTo>
                  <a:lnTo>
                    <a:pt x="445008" y="1158240"/>
                  </a:lnTo>
                  <a:lnTo>
                    <a:pt x="804672" y="1158240"/>
                  </a:lnTo>
                  <a:lnTo>
                    <a:pt x="804672" y="870204"/>
                  </a:lnTo>
                  <a:close/>
                </a:path>
                <a:path w="2138679" h="1382395">
                  <a:moveTo>
                    <a:pt x="1693164" y="455676"/>
                  </a:moveTo>
                  <a:lnTo>
                    <a:pt x="1335024" y="455676"/>
                  </a:lnTo>
                  <a:lnTo>
                    <a:pt x="1335024" y="871728"/>
                  </a:lnTo>
                  <a:lnTo>
                    <a:pt x="1693164" y="871728"/>
                  </a:lnTo>
                  <a:lnTo>
                    <a:pt x="1693164" y="455676"/>
                  </a:lnTo>
                  <a:close/>
                </a:path>
                <a:path w="2138679" h="1382395">
                  <a:moveTo>
                    <a:pt x="2138172" y="0"/>
                  </a:moveTo>
                  <a:lnTo>
                    <a:pt x="1780032" y="0"/>
                  </a:lnTo>
                  <a:lnTo>
                    <a:pt x="1780032" y="519684"/>
                  </a:lnTo>
                  <a:lnTo>
                    <a:pt x="2138172" y="519684"/>
                  </a:lnTo>
                  <a:lnTo>
                    <a:pt x="2138172" y="0"/>
                  </a:lnTo>
                  <a:close/>
                </a:path>
              </a:pathLst>
            </a:custGeom>
            <a:solidFill>
              <a:srgbClr val="E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73252" y="5899404"/>
              <a:ext cx="3558540" cy="0"/>
            </a:xfrm>
            <a:custGeom>
              <a:avLst/>
              <a:gdLst/>
              <a:ahLst/>
              <a:cxnLst/>
              <a:rect l="l" t="t" r="r" b="b"/>
              <a:pathLst>
                <a:path w="3558540">
                  <a:moveTo>
                    <a:pt x="0" y="0"/>
                  </a:moveTo>
                  <a:lnTo>
                    <a:pt x="3558540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4030979" y="4021836"/>
            <a:ext cx="396240" cy="1873250"/>
          </a:xfrm>
          <a:prstGeom prst="rect">
            <a:avLst/>
          </a:prstGeom>
          <a:solidFill>
            <a:srgbClr val="003BA6"/>
          </a:solidFill>
        </p:spPr>
        <p:txBody>
          <a:bodyPr vert="horz" wrap="square" lIns="0" tIns="0" rIns="0" bIns="0" rtlCol="0">
            <a:spAutoFit/>
          </a:bodyPr>
          <a:lstStyle/>
          <a:p>
            <a:pPr marR="21590"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 marR="21590"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 marR="21590"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69850">
              <a:lnSpc>
                <a:spcPct val="100000"/>
              </a:lnSpc>
            </a:pPr>
            <a:r>
              <a:rPr sz="1100" spc="-5" dirty="0">
                <a:solidFill>
                  <a:srgbClr val="FFFFFF"/>
                </a:solidFill>
                <a:latin typeface="Segoe Print"/>
                <a:cs typeface="Segoe Print"/>
              </a:rPr>
              <a:t>556</a:t>
            </a:r>
            <a:endParaRPr sz="1100">
              <a:latin typeface="Segoe Print"/>
              <a:cs typeface="Segoe Prin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549522" y="4826635"/>
            <a:ext cx="564515" cy="370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8945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Segoe Print"/>
                <a:cs typeface="Segoe Print"/>
              </a:rPr>
              <a:t>1</a:t>
            </a:r>
            <a:endParaRPr sz="1100">
              <a:latin typeface="Segoe Print"/>
              <a:cs typeface="Segoe Print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1100" spc="-5" dirty="0">
                <a:solidFill>
                  <a:srgbClr val="FFFFFF"/>
                </a:solidFill>
                <a:latin typeface="Segoe Print"/>
                <a:cs typeface="Segoe Print"/>
              </a:rPr>
              <a:t>1274</a:t>
            </a:r>
            <a:endParaRPr sz="1100">
              <a:latin typeface="Segoe Print"/>
              <a:cs typeface="Segoe Prin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40964" y="4539996"/>
            <a:ext cx="396240" cy="1355090"/>
          </a:xfrm>
          <a:prstGeom prst="rect">
            <a:avLst/>
          </a:prstGeom>
          <a:solidFill>
            <a:srgbClr val="003BA6"/>
          </a:solidFill>
        </p:spPr>
        <p:txBody>
          <a:bodyPr vert="horz" wrap="square" lIns="0" tIns="0" rIns="0" bIns="0" rtlCol="0">
            <a:spAutoFit/>
          </a:bodyPr>
          <a:lstStyle/>
          <a:p>
            <a:pPr marR="21590"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 marR="21590">
              <a:lnSpc>
                <a:spcPct val="100000"/>
              </a:lnSpc>
              <a:spcBef>
                <a:spcPts val="15"/>
              </a:spcBef>
            </a:pPr>
            <a:endParaRPr sz="21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1100" spc="-5" dirty="0">
                <a:solidFill>
                  <a:srgbClr val="FFFFFF"/>
                </a:solidFill>
                <a:latin typeface="Segoe Print"/>
                <a:cs typeface="Segoe Print"/>
              </a:rPr>
              <a:t>1086</a:t>
            </a:r>
            <a:endParaRPr sz="1100">
              <a:latin typeface="Segoe Print"/>
              <a:cs typeface="Segoe Prin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239645" y="5146370"/>
            <a:ext cx="880744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650" spc="-7" baseline="-45454" dirty="0">
                <a:solidFill>
                  <a:srgbClr val="FFFFFF"/>
                </a:solidFill>
                <a:latin typeface="Segoe Print"/>
                <a:cs typeface="Segoe Print"/>
              </a:rPr>
              <a:t>866</a:t>
            </a:r>
            <a:r>
              <a:rPr sz="1650" spc="300" baseline="-45454" dirty="0">
                <a:solidFill>
                  <a:srgbClr val="FFFFFF"/>
                </a:solidFill>
                <a:latin typeface="Segoe Print"/>
                <a:cs typeface="Segoe Print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Segoe Print"/>
                <a:cs typeface="Segoe Print"/>
              </a:rPr>
              <a:t>1045</a:t>
            </a:r>
            <a:endParaRPr sz="1100">
              <a:latin typeface="Segoe Print"/>
              <a:cs typeface="Segoe Prin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805939" y="4956048"/>
            <a:ext cx="360045" cy="939165"/>
          </a:xfrm>
          <a:prstGeom prst="rect">
            <a:avLst/>
          </a:prstGeom>
          <a:solidFill>
            <a:srgbClr val="003BA6"/>
          </a:solidFill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2600">
              <a:latin typeface="Times New Roman"/>
              <a:cs typeface="Times New Roman"/>
            </a:endParaRPr>
          </a:p>
          <a:p>
            <a:pPr marL="26670">
              <a:lnSpc>
                <a:spcPct val="100000"/>
              </a:lnSpc>
            </a:pPr>
            <a:r>
              <a:rPr sz="1100" spc="-5" dirty="0">
                <a:solidFill>
                  <a:srgbClr val="FFFFFF"/>
                </a:solidFill>
                <a:latin typeface="Segoe Print"/>
                <a:cs typeface="Segoe Print"/>
              </a:rPr>
              <a:t>753</a:t>
            </a:r>
            <a:endParaRPr sz="1100">
              <a:latin typeface="Segoe Print"/>
              <a:cs typeface="Segoe Prin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17447" y="5202936"/>
            <a:ext cx="358140" cy="692150"/>
          </a:xfrm>
          <a:prstGeom prst="rect">
            <a:avLst/>
          </a:prstGeom>
          <a:solidFill>
            <a:srgbClr val="003BA6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25400">
              <a:lnSpc>
                <a:spcPct val="100000"/>
              </a:lnSpc>
            </a:pPr>
            <a:r>
              <a:rPr sz="1100" spc="-5" dirty="0">
                <a:solidFill>
                  <a:srgbClr val="FFFFFF"/>
                </a:solidFill>
                <a:latin typeface="Segoe Print"/>
                <a:cs typeface="Segoe Print"/>
              </a:rPr>
              <a:t>556</a:t>
            </a:r>
            <a:endParaRPr sz="1100">
              <a:latin typeface="Segoe Print"/>
              <a:cs typeface="Segoe Prin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30979" y="3432048"/>
            <a:ext cx="358140" cy="589915"/>
          </a:xfrm>
          <a:prstGeom prst="rect">
            <a:avLst/>
          </a:prstGeom>
        </p:spPr>
        <p:txBody>
          <a:bodyPr vert="horz" wrap="square" lIns="0" tIns="173355" rIns="0" bIns="0" rtlCol="0">
            <a:spAutoFit/>
          </a:bodyPr>
          <a:lstStyle/>
          <a:p>
            <a:pPr marL="26034">
              <a:lnSpc>
                <a:spcPct val="100000"/>
              </a:lnSpc>
              <a:spcBef>
                <a:spcPts val="1365"/>
              </a:spcBef>
            </a:pPr>
            <a:r>
              <a:rPr sz="1100" spc="-5" dirty="0">
                <a:solidFill>
                  <a:srgbClr val="FFFFFF"/>
                </a:solidFill>
                <a:latin typeface="Segoe Print"/>
                <a:cs typeface="Segoe Print"/>
              </a:rPr>
              <a:t>415</a:t>
            </a:r>
            <a:endParaRPr sz="1100">
              <a:latin typeface="Segoe Print"/>
              <a:cs typeface="Segoe Prin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585971" y="4021836"/>
            <a:ext cx="358140" cy="281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034">
              <a:lnSpc>
                <a:spcPts val="1235"/>
              </a:lnSpc>
            </a:pPr>
            <a:r>
              <a:rPr sz="1100" spc="-5" dirty="0">
                <a:solidFill>
                  <a:srgbClr val="FFFFFF"/>
                </a:solidFill>
                <a:latin typeface="Segoe Print"/>
                <a:cs typeface="Segoe Print"/>
              </a:rPr>
              <a:t>332</a:t>
            </a:r>
            <a:endParaRPr sz="1100">
              <a:latin typeface="Segoe Print"/>
              <a:cs typeface="Segoe Prin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40964" y="4021836"/>
            <a:ext cx="358140" cy="518159"/>
          </a:xfrm>
          <a:prstGeom prst="rect">
            <a:avLst/>
          </a:prstGeom>
          <a:solidFill>
            <a:srgbClr val="E60000"/>
          </a:solidFill>
        </p:spPr>
        <p:txBody>
          <a:bodyPr vert="horz" wrap="square" lIns="0" tIns="173355" rIns="0" bIns="0" rtlCol="0">
            <a:spAutoFit/>
          </a:bodyPr>
          <a:lstStyle/>
          <a:p>
            <a:pPr marL="26034">
              <a:lnSpc>
                <a:spcPct val="100000"/>
              </a:lnSpc>
              <a:spcBef>
                <a:spcPts val="1365"/>
              </a:spcBef>
            </a:pPr>
            <a:r>
              <a:rPr sz="1100" spc="-5" dirty="0">
                <a:solidFill>
                  <a:srgbClr val="FFFFFF"/>
                </a:solidFill>
                <a:latin typeface="Segoe Print"/>
                <a:cs typeface="Segoe Print"/>
              </a:rPr>
              <a:t>413</a:t>
            </a:r>
            <a:endParaRPr sz="1100">
              <a:latin typeface="Segoe Print"/>
              <a:cs typeface="Segoe Prin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710052" y="4348353"/>
            <a:ext cx="33210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Segoe Print"/>
                <a:cs typeface="Segoe Print"/>
              </a:rPr>
              <a:t>230</a:t>
            </a:r>
            <a:endParaRPr sz="1100">
              <a:latin typeface="Segoe Print"/>
              <a:cs typeface="Segoe Prin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265045" y="4515992"/>
            <a:ext cx="33210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Segoe Print"/>
                <a:cs typeface="Segoe Print"/>
              </a:rPr>
              <a:t>320</a:t>
            </a:r>
            <a:endParaRPr sz="1100">
              <a:latin typeface="Segoe Print"/>
              <a:cs typeface="Segoe Prin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805939" y="4482084"/>
            <a:ext cx="360045" cy="474345"/>
          </a:xfrm>
          <a:prstGeom prst="rect">
            <a:avLst/>
          </a:prstGeom>
          <a:solidFill>
            <a:srgbClr val="E60000"/>
          </a:solidFill>
        </p:spPr>
        <p:txBody>
          <a:bodyPr vert="horz" wrap="square" lIns="0" tIns="151765" rIns="0" bIns="0" rtlCol="0">
            <a:spAutoFit/>
          </a:bodyPr>
          <a:lstStyle/>
          <a:p>
            <a:pPr marL="26670">
              <a:lnSpc>
                <a:spcPct val="100000"/>
              </a:lnSpc>
              <a:spcBef>
                <a:spcPts val="1195"/>
              </a:spcBef>
            </a:pPr>
            <a:r>
              <a:rPr sz="1100" spc="-5" dirty="0">
                <a:solidFill>
                  <a:srgbClr val="FFFFFF"/>
                </a:solidFill>
                <a:latin typeface="Segoe Print"/>
                <a:cs typeface="Segoe Print"/>
              </a:rPr>
              <a:t>379</a:t>
            </a:r>
            <a:endParaRPr sz="1100">
              <a:latin typeface="Segoe Print"/>
              <a:cs typeface="Segoe Prin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17447" y="4728972"/>
            <a:ext cx="358140" cy="474345"/>
          </a:xfrm>
          <a:prstGeom prst="rect">
            <a:avLst/>
          </a:prstGeom>
          <a:solidFill>
            <a:srgbClr val="E60000"/>
          </a:solidFill>
        </p:spPr>
        <p:txBody>
          <a:bodyPr vert="horz" wrap="square" lIns="0" tIns="1511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190"/>
              </a:spcBef>
            </a:pPr>
            <a:r>
              <a:rPr sz="1100" spc="-5" dirty="0">
                <a:solidFill>
                  <a:srgbClr val="FFFFFF"/>
                </a:solidFill>
                <a:latin typeface="Segoe Print"/>
                <a:cs typeface="Segoe Print"/>
              </a:rPr>
              <a:t>379</a:t>
            </a:r>
            <a:endParaRPr sz="1100">
              <a:latin typeface="Segoe Print"/>
              <a:cs typeface="Segoe Print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1184249" y="6386407"/>
            <a:ext cx="90805" cy="90805"/>
            <a:chOff x="1184249" y="6386407"/>
            <a:chExt cx="90805" cy="90805"/>
          </a:xfrm>
        </p:grpSpPr>
        <p:sp>
          <p:nvSpPr>
            <p:cNvPr id="31" name="object 31"/>
            <p:cNvSpPr/>
            <p:nvPr/>
          </p:nvSpPr>
          <p:spPr>
            <a:xfrm>
              <a:off x="1196949" y="6399107"/>
              <a:ext cx="65405" cy="65405"/>
            </a:xfrm>
            <a:custGeom>
              <a:avLst/>
              <a:gdLst/>
              <a:ahLst/>
              <a:cxnLst/>
              <a:rect l="l" t="t" r="r" b="b"/>
              <a:pathLst>
                <a:path w="65405" h="65404">
                  <a:moveTo>
                    <a:pt x="64824" y="0"/>
                  </a:moveTo>
                  <a:lnTo>
                    <a:pt x="0" y="0"/>
                  </a:lnTo>
                  <a:lnTo>
                    <a:pt x="0" y="64824"/>
                  </a:lnTo>
                  <a:lnTo>
                    <a:pt x="64824" y="64824"/>
                  </a:lnTo>
                  <a:lnTo>
                    <a:pt x="64824" y="0"/>
                  </a:lnTo>
                  <a:close/>
                </a:path>
              </a:pathLst>
            </a:custGeom>
            <a:solidFill>
              <a:srgbClr val="003B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196949" y="6399107"/>
              <a:ext cx="65405" cy="65405"/>
            </a:xfrm>
            <a:custGeom>
              <a:avLst/>
              <a:gdLst/>
              <a:ahLst/>
              <a:cxnLst/>
              <a:rect l="l" t="t" r="r" b="b"/>
              <a:pathLst>
                <a:path w="65405" h="65404">
                  <a:moveTo>
                    <a:pt x="0" y="64824"/>
                  </a:moveTo>
                  <a:lnTo>
                    <a:pt x="64824" y="64824"/>
                  </a:lnTo>
                  <a:lnTo>
                    <a:pt x="64824" y="0"/>
                  </a:lnTo>
                  <a:lnTo>
                    <a:pt x="0" y="0"/>
                  </a:lnTo>
                  <a:lnTo>
                    <a:pt x="0" y="64824"/>
                  </a:lnTo>
                  <a:close/>
                </a:path>
              </a:pathLst>
            </a:custGeom>
            <a:ln w="25400">
              <a:solidFill>
                <a:srgbClr val="003B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925779" y="5924842"/>
            <a:ext cx="3456940" cy="69596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  <a:tabLst>
                <a:tab pos="562610" algn="l"/>
                <a:tab pos="901700" algn="l"/>
                <a:tab pos="1346835" algn="l"/>
                <a:tab pos="1791970" algn="l"/>
                <a:tab pos="2236470" algn="l"/>
                <a:tab pos="2681605" algn="l"/>
                <a:tab pos="3126740" algn="l"/>
              </a:tabLst>
            </a:pPr>
            <a:r>
              <a:rPr sz="1000" b="1" spc="80" dirty="0">
                <a:solidFill>
                  <a:srgbClr val="003CA4"/>
                </a:solidFill>
                <a:latin typeface="Calibri"/>
                <a:cs typeface="Calibri"/>
              </a:rPr>
              <a:t>2012	</a:t>
            </a:r>
            <a:r>
              <a:rPr sz="1000" b="1" spc="-5" dirty="0">
                <a:solidFill>
                  <a:srgbClr val="003CA4"/>
                </a:solidFill>
                <a:latin typeface="Calibri"/>
                <a:cs typeface="Calibri"/>
              </a:rPr>
              <a:t>…	</a:t>
            </a:r>
            <a:r>
              <a:rPr sz="1000" b="1" spc="80" dirty="0">
                <a:solidFill>
                  <a:srgbClr val="003CA4"/>
                </a:solidFill>
                <a:latin typeface="Calibri"/>
                <a:cs typeface="Calibri"/>
              </a:rPr>
              <a:t>2019	2020	2021	2022	2023	2024</a:t>
            </a:r>
            <a:r>
              <a:rPr sz="1000" b="1" spc="-110" dirty="0">
                <a:solidFill>
                  <a:srgbClr val="003CA4"/>
                </a:solidFill>
                <a:latin typeface="Calibri"/>
                <a:cs typeface="Calibri"/>
              </a:rPr>
              <a:t> </a:t>
            </a:r>
            <a:endParaRPr sz="1000">
              <a:latin typeface="Calibri"/>
              <a:cs typeface="Calibri"/>
            </a:endParaRPr>
          </a:p>
          <a:p>
            <a:pPr marL="397510" marR="179070">
              <a:lnSpc>
                <a:spcPct val="100699"/>
              </a:lnSpc>
              <a:spcBef>
                <a:spcPts val="405"/>
              </a:spcBef>
              <a:tabLst>
                <a:tab pos="1893570" algn="l"/>
              </a:tabLst>
            </a:pPr>
            <a:r>
              <a:rPr sz="1400" i="1" spc="-15" dirty="0">
                <a:latin typeface="Verdana"/>
                <a:cs typeface="Verdana"/>
              </a:rPr>
              <a:t>Бакал</a:t>
            </a:r>
            <a:r>
              <a:rPr sz="1400" i="1" spc="-10" dirty="0">
                <a:latin typeface="Verdana"/>
                <a:cs typeface="Verdana"/>
              </a:rPr>
              <a:t>а</a:t>
            </a:r>
            <a:r>
              <a:rPr sz="1400" i="1" spc="-40" dirty="0">
                <a:latin typeface="Verdana"/>
                <a:cs typeface="Verdana"/>
              </a:rPr>
              <a:t>вр</a:t>
            </a:r>
            <a:r>
              <a:rPr sz="1400" i="1" spc="-45" dirty="0">
                <a:latin typeface="Verdana"/>
                <a:cs typeface="Verdana"/>
              </a:rPr>
              <a:t>и</a:t>
            </a:r>
            <a:r>
              <a:rPr sz="1400" i="1" spc="-20" dirty="0">
                <a:latin typeface="Verdana"/>
                <a:cs typeface="Verdana"/>
              </a:rPr>
              <a:t>а</a:t>
            </a:r>
            <a:r>
              <a:rPr sz="1400" i="1" dirty="0">
                <a:latin typeface="Verdana"/>
                <a:cs typeface="Verdana"/>
              </a:rPr>
              <a:t>	</a:t>
            </a:r>
            <a:r>
              <a:rPr sz="1400" i="1" spc="80" dirty="0">
                <a:latin typeface="Verdana"/>
                <a:cs typeface="Verdana"/>
              </a:rPr>
              <a:t>Ма</a:t>
            </a:r>
            <a:r>
              <a:rPr sz="1400" i="1" spc="55" dirty="0">
                <a:latin typeface="Verdana"/>
                <a:cs typeface="Verdana"/>
              </a:rPr>
              <a:t>г</a:t>
            </a:r>
            <a:r>
              <a:rPr sz="1400" i="1" spc="-45" dirty="0">
                <a:latin typeface="Verdana"/>
                <a:cs typeface="Verdana"/>
              </a:rPr>
              <a:t>и</a:t>
            </a:r>
            <a:r>
              <a:rPr sz="1400" i="1" spc="370" dirty="0">
                <a:latin typeface="Verdana"/>
                <a:cs typeface="Verdana"/>
              </a:rPr>
              <a:t>с</a:t>
            </a:r>
            <a:r>
              <a:rPr sz="1400" i="1" spc="345" dirty="0">
                <a:latin typeface="Verdana"/>
                <a:cs typeface="Verdana"/>
              </a:rPr>
              <a:t>т</a:t>
            </a:r>
            <a:r>
              <a:rPr sz="1400" i="1" spc="35" dirty="0">
                <a:latin typeface="Verdana"/>
                <a:cs typeface="Verdana"/>
              </a:rPr>
              <a:t>р</a:t>
            </a:r>
            <a:r>
              <a:rPr sz="1400" i="1" spc="165" dirty="0">
                <a:latin typeface="Verdana"/>
                <a:cs typeface="Verdana"/>
              </a:rPr>
              <a:t>атур  </a:t>
            </a:r>
            <a:r>
              <a:rPr sz="1400" i="1" spc="745" dirty="0">
                <a:latin typeface="Verdana"/>
                <a:cs typeface="Verdana"/>
              </a:rPr>
              <a:t>т	</a:t>
            </a:r>
            <a:r>
              <a:rPr sz="1400" i="1" spc="-20" dirty="0">
                <a:latin typeface="Verdana"/>
                <a:cs typeface="Verdana"/>
              </a:rPr>
              <a:t>а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2682620" y="6386394"/>
            <a:ext cx="90805" cy="90805"/>
            <a:chOff x="2682620" y="6386394"/>
            <a:chExt cx="90805" cy="90805"/>
          </a:xfrm>
        </p:grpSpPr>
        <p:sp>
          <p:nvSpPr>
            <p:cNvPr id="35" name="object 35"/>
            <p:cNvSpPr/>
            <p:nvPr/>
          </p:nvSpPr>
          <p:spPr>
            <a:xfrm>
              <a:off x="2695320" y="6399094"/>
              <a:ext cx="65405" cy="65405"/>
            </a:xfrm>
            <a:custGeom>
              <a:avLst/>
              <a:gdLst/>
              <a:ahLst/>
              <a:cxnLst/>
              <a:rect l="l" t="t" r="r" b="b"/>
              <a:pathLst>
                <a:path w="65405" h="65404">
                  <a:moveTo>
                    <a:pt x="64824" y="0"/>
                  </a:moveTo>
                  <a:lnTo>
                    <a:pt x="0" y="0"/>
                  </a:lnTo>
                  <a:lnTo>
                    <a:pt x="0" y="64824"/>
                  </a:lnTo>
                  <a:lnTo>
                    <a:pt x="64824" y="64824"/>
                  </a:lnTo>
                  <a:lnTo>
                    <a:pt x="64824" y="0"/>
                  </a:lnTo>
                  <a:close/>
                </a:path>
              </a:pathLst>
            </a:custGeom>
            <a:solidFill>
              <a:srgbClr val="E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695320" y="6399094"/>
              <a:ext cx="65405" cy="65405"/>
            </a:xfrm>
            <a:custGeom>
              <a:avLst/>
              <a:gdLst/>
              <a:ahLst/>
              <a:cxnLst/>
              <a:rect l="l" t="t" r="r" b="b"/>
              <a:pathLst>
                <a:path w="65405" h="65404">
                  <a:moveTo>
                    <a:pt x="0" y="64824"/>
                  </a:moveTo>
                  <a:lnTo>
                    <a:pt x="64824" y="64824"/>
                  </a:lnTo>
                  <a:lnTo>
                    <a:pt x="64824" y="0"/>
                  </a:lnTo>
                  <a:lnTo>
                    <a:pt x="0" y="0"/>
                  </a:lnTo>
                  <a:lnTo>
                    <a:pt x="0" y="64824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322046" y="467487"/>
            <a:ext cx="4527550" cy="1878330"/>
            <a:chOff x="322046" y="467487"/>
            <a:chExt cx="4527550" cy="1878330"/>
          </a:xfrm>
        </p:grpSpPr>
        <p:sp>
          <p:nvSpPr>
            <p:cNvPr id="38" name="object 38"/>
            <p:cNvSpPr/>
            <p:nvPr/>
          </p:nvSpPr>
          <p:spPr>
            <a:xfrm>
              <a:off x="331571" y="467487"/>
              <a:ext cx="4518025" cy="1878330"/>
            </a:xfrm>
            <a:custGeom>
              <a:avLst/>
              <a:gdLst/>
              <a:ahLst/>
              <a:cxnLst/>
              <a:rect l="l" t="t" r="r" b="b"/>
              <a:pathLst>
                <a:path w="4518025" h="1878330">
                  <a:moveTo>
                    <a:pt x="4354347" y="0"/>
                  </a:moveTo>
                  <a:lnTo>
                    <a:pt x="163423" y="0"/>
                  </a:lnTo>
                  <a:lnTo>
                    <a:pt x="119978" y="5836"/>
                  </a:lnTo>
                  <a:lnTo>
                    <a:pt x="80939" y="22309"/>
                  </a:lnTo>
                  <a:lnTo>
                    <a:pt x="47864" y="47863"/>
                  </a:lnTo>
                  <a:lnTo>
                    <a:pt x="22311" y="80941"/>
                  </a:lnTo>
                  <a:lnTo>
                    <a:pt x="5837" y="119988"/>
                  </a:lnTo>
                  <a:lnTo>
                    <a:pt x="0" y="163449"/>
                  </a:lnTo>
                  <a:lnTo>
                    <a:pt x="0" y="1714500"/>
                  </a:lnTo>
                  <a:lnTo>
                    <a:pt x="5837" y="1757960"/>
                  </a:lnTo>
                  <a:lnTo>
                    <a:pt x="22311" y="1797007"/>
                  </a:lnTo>
                  <a:lnTo>
                    <a:pt x="47864" y="1830085"/>
                  </a:lnTo>
                  <a:lnTo>
                    <a:pt x="80939" y="1855639"/>
                  </a:lnTo>
                  <a:lnTo>
                    <a:pt x="119978" y="1872112"/>
                  </a:lnTo>
                  <a:lnTo>
                    <a:pt x="163423" y="1877949"/>
                  </a:lnTo>
                  <a:lnTo>
                    <a:pt x="4354347" y="1877949"/>
                  </a:lnTo>
                  <a:lnTo>
                    <a:pt x="4397807" y="1872112"/>
                  </a:lnTo>
                  <a:lnTo>
                    <a:pt x="4436855" y="1855639"/>
                  </a:lnTo>
                  <a:lnTo>
                    <a:pt x="4469933" y="1830085"/>
                  </a:lnTo>
                  <a:lnTo>
                    <a:pt x="4495486" y="1797007"/>
                  </a:lnTo>
                  <a:lnTo>
                    <a:pt x="4511959" y="1757960"/>
                  </a:lnTo>
                  <a:lnTo>
                    <a:pt x="4517796" y="1714500"/>
                  </a:lnTo>
                  <a:lnTo>
                    <a:pt x="4517796" y="163449"/>
                  </a:lnTo>
                  <a:lnTo>
                    <a:pt x="4511959" y="119988"/>
                  </a:lnTo>
                  <a:lnTo>
                    <a:pt x="4495486" y="80941"/>
                  </a:lnTo>
                  <a:lnTo>
                    <a:pt x="4469933" y="47863"/>
                  </a:lnTo>
                  <a:lnTo>
                    <a:pt x="4436855" y="22309"/>
                  </a:lnTo>
                  <a:lnTo>
                    <a:pt x="4397807" y="5836"/>
                  </a:lnTo>
                  <a:lnTo>
                    <a:pt x="4354347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31571" y="1014222"/>
              <a:ext cx="0" cy="784860"/>
            </a:xfrm>
            <a:custGeom>
              <a:avLst/>
              <a:gdLst/>
              <a:ahLst/>
              <a:cxnLst/>
              <a:rect l="l" t="t" r="r" b="b"/>
              <a:pathLst>
                <a:path h="784860">
                  <a:moveTo>
                    <a:pt x="0" y="0"/>
                  </a:moveTo>
                  <a:lnTo>
                    <a:pt x="0" y="784352"/>
                  </a:lnTo>
                </a:path>
              </a:pathLst>
            </a:custGeom>
            <a:ln w="19050">
              <a:solidFill>
                <a:srgbClr val="003C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780389" y="595071"/>
            <a:ext cx="3613785" cy="4171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821690" algn="l"/>
              </a:tabLst>
            </a:pPr>
            <a:r>
              <a:rPr sz="2550" b="1" dirty="0">
                <a:solidFill>
                  <a:srgbClr val="E60000"/>
                </a:solidFill>
                <a:latin typeface="Calibri"/>
                <a:cs typeface="Calibri"/>
              </a:rPr>
              <a:t>2092	</a:t>
            </a:r>
            <a:r>
              <a:rPr sz="2550" dirty="0">
                <a:solidFill>
                  <a:srgbClr val="003CA4"/>
                </a:solidFill>
                <a:latin typeface="Calibri"/>
                <a:cs typeface="Calibri"/>
              </a:rPr>
              <a:t>БЮДЖЕТНЫХ</a:t>
            </a:r>
            <a:r>
              <a:rPr sz="2550" spc="-25" dirty="0">
                <a:solidFill>
                  <a:srgbClr val="003CA4"/>
                </a:solidFill>
                <a:latin typeface="Calibri"/>
                <a:cs typeface="Calibri"/>
              </a:rPr>
              <a:t> </a:t>
            </a:r>
            <a:r>
              <a:rPr sz="2550" spc="-30" dirty="0">
                <a:solidFill>
                  <a:srgbClr val="003CA4"/>
                </a:solidFill>
                <a:latin typeface="Calibri"/>
                <a:cs typeface="Calibri"/>
              </a:rPr>
              <a:t>МЕСТ:</a:t>
            </a:r>
            <a:endParaRPr sz="255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53313" y="1114425"/>
            <a:ext cx="4374515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329815" algn="l"/>
              </a:tabLst>
            </a:pPr>
            <a:r>
              <a:rPr sz="1700" i="1" spc="55" dirty="0">
                <a:latin typeface="Verdana"/>
                <a:cs typeface="Verdana"/>
              </a:rPr>
              <a:t>Бакалавриат</a:t>
            </a:r>
            <a:r>
              <a:rPr sz="1700" i="1" spc="90" dirty="0">
                <a:latin typeface="Verdana"/>
                <a:cs typeface="Verdana"/>
              </a:rPr>
              <a:t> </a:t>
            </a:r>
            <a:r>
              <a:rPr sz="1700" dirty="0">
                <a:latin typeface="Calibri"/>
                <a:cs typeface="Calibri"/>
              </a:rPr>
              <a:t>-</a:t>
            </a:r>
            <a:r>
              <a:rPr sz="1700" spc="15" dirty="0"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003CA4"/>
                </a:solidFill>
                <a:latin typeface="Calibri"/>
                <a:cs typeface="Calibri"/>
              </a:rPr>
              <a:t>1556	</a:t>
            </a:r>
            <a:r>
              <a:rPr sz="1700" i="1" spc="120" dirty="0">
                <a:latin typeface="Verdana"/>
                <a:cs typeface="Verdana"/>
              </a:rPr>
              <a:t>Специалитет</a:t>
            </a:r>
            <a:r>
              <a:rPr sz="1700" i="1" spc="20" dirty="0">
                <a:latin typeface="Verdana"/>
                <a:cs typeface="Verdana"/>
              </a:rPr>
              <a:t> </a:t>
            </a:r>
            <a:r>
              <a:rPr sz="1700" dirty="0">
                <a:latin typeface="Calibri"/>
                <a:cs typeface="Calibri"/>
              </a:rPr>
              <a:t>-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003CA4"/>
                </a:solidFill>
                <a:latin typeface="Calibri"/>
                <a:cs typeface="Calibri"/>
              </a:rPr>
              <a:t>50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155063" y="1805051"/>
            <a:ext cx="816610" cy="611505"/>
          </a:xfrm>
          <a:custGeom>
            <a:avLst/>
            <a:gdLst/>
            <a:ahLst/>
            <a:cxnLst/>
            <a:rect l="l" t="t" r="r" b="b"/>
            <a:pathLst>
              <a:path w="816610" h="611505">
                <a:moveTo>
                  <a:pt x="510794" y="0"/>
                </a:moveTo>
                <a:lnTo>
                  <a:pt x="305562" y="0"/>
                </a:lnTo>
                <a:lnTo>
                  <a:pt x="255991" y="4002"/>
                </a:lnTo>
                <a:lnTo>
                  <a:pt x="208970" y="15588"/>
                </a:lnTo>
                <a:lnTo>
                  <a:pt x="165127" y="34128"/>
                </a:lnTo>
                <a:lnTo>
                  <a:pt x="125089" y="58993"/>
                </a:lnTo>
                <a:lnTo>
                  <a:pt x="89487" y="89550"/>
                </a:lnTo>
                <a:lnTo>
                  <a:pt x="58948" y="125172"/>
                </a:lnTo>
                <a:lnTo>
                  <a:pt x="34101" y="165226"/>
                </a:lnTo>
                <a:lnTo>
                  <a:pt x="15575" y="209084"/>
                </a:lnTo>
                <a:lnTo>
                  <a:pt x="3998" y="256115"/>
                </a:lnTo>
                <a:lnTo>
                  <a:pt x="0" y="305688"/>
                </a:lnTo>
                <a:lnTo>
                  <a:pt x="3998" y="355262"/>
                </a:lnTo>
                <a:lnTo>
                  <a:pt x="15575" y="402293"/>
                </a:lnTo>
                <a:lnTo>
                  <a:pt x="34101" y="446151"/>
                </a:lnTo>
                <a:lnTo>
                  <a:pt x="58948" y="486205"/>
                </a:lnTo>
                <a:lnTo>
                  <a:pt x="89487" y="521827"/>
                </a:lnTo>
                <a:lnTo>
                  <a:pt x="125089" y="552384"/>
                </a:lnTo>
                <a:lnTo>
                  <a:pt x="165127" y="577249"/>
                </a:lnTo>
                <a:lnTo>
                  <a:pt x="208970" y="595789"/>
                </a:lnTo>
                <a:lnTo>
                  <a:pt x="255991" y="607375"/>
                </a:lnTo>
                <a:lnTo>
                  <a:pt x="305562" y="611377"/>
                </a:lnTo>
                <a:lnTo>
                  <a:pt x="510794" y="611377"/>
                </a:lnTo>
                <a:lnTo>
                  <a:pt x="560367" y="607375"/>
                </a:lnTo>
                <a:lnTo>
                  <a:pt x="607398" y="595789"/>
                </a:lnTo>
                <a:lnTo>
                  <a:pt x="651256" y="577249"/>
                </a:lnTo>
                <a:lnTo>
                  <a:pt x="691310" y="552384"/>
                </a:lnTo>
                <a:lnTo>
                  <a:pt x="726932" y="521827"/>
                </a:lnTo>
                <a:lnTo>
                  <a:pt x="757489" y="486205"/>
                </a:lnTo>
                <a:lnTo>
                  <a:pt x="782354" y="446151"/>
                </a:lnTo>
                <a:lnTo>
                  <a:pt x="800894" y="402293"/>
                </a:lnTo>
                <a:lnTo>
                  <a:pt x="812480" y="355262"/>
                </a:lnTo>
                <a:lnTo>
                  <a:pt x="816482" y="305688"/>
                </a:lnTo>
                <a:lnTo>
                  <a:pt x="812480" y="256115"/>
                </a:lnTo>
                <a:lnTo>
                  <a:pt x="800894" y="209084"/>
                </a:lnTo>
                <a:lnTo>
                  <a:pt x="782354" y="165226"/>
                </a:lnTo>
                <a:lnTo>
                  <a:pt x="757489" y="125172"/>
                </a:lnTo>
                <a:lnTo>
                  <a:pt x="726932" y="89550"/>
                </a:lnTo>
                <a:lnTo>
                  <a:pt x="691310" y="58993"/>
                </a:lnTo>
                <a:lnTo>
                  <a:pt x="651256" y="34128"/>
                </a:lnTo>
                <a:lnTo>
                  <a:pt x="607398" y="15588"/>
                </a:lnTo>
                <a:lnTo>
                  <a:pt x="560367" y="4002"/>
                </a:lnTo>
                <a:lnTo>
                  <a:pt x="510794" y="0"/>
                </a:lnTo>
                <a:close/>
              </a:path>
            </a:pathLst>
          </a:custGeom>
          <a:solidFill>
            <a:srgbClr val="E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553313" y="1373505"/>
            <a:ext cx="4342765" cy="9017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i="1" spc="165" dirty="0">
                <a:latin typeface="Verdana"/>
                <a:cs typeface="Verdana"/>
              </a:rPr>
              <a:t>Магистратура</a:t>
            </a:r>
            <a:r>
              <a:rPr sz="1700" i="1" spc="50" dirty="0">
                <a:latin typeface="Verdana"/>
                <a:cs typeface="Verdana"/>
              </a:rPr>
              <a:t> </a:t>
            </a:r>
            <a:r>
              <a:rPr sz="1700" dirty="0">
                <a:latin typeface="Calibri"/>
                <a:cs typeface="Calibri"/>
              </a:rPr>
              <a:t>-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b="1" spc="75" dirty="0">
                <a:solidFill>
                  <a:srgbClr val="003CA4"/>
                </a:solidFill>
                <a:latin typeface="Calibri"/>
                <a:cs typeface="Calibri"/>
              </a:rPr>
              <a:t>415</a:t>
            </a:r>
            <a:r>
              <a:rPr sz="1700" i="1" spc="75" dirty="0">
                <a:latin typeface="Verdana"/>
                <a:cs typeface="Verdana"/>
              </a:rPr>
              <a:t>Аспирантура</a:t>
            </a:r>
            <a:r>
              <a:rPr sz="1700" i="1" spc="50" dirty="0">
                <a:latin typeface="Verdana"/>
                <a:cs typeface="Verdana"/>
              </a:rPr>
              <a:t> </a:t>
            </a:r>
            <a:r>
              <a:rPr sz="1700" dirty="0">
                <a:latin typeface="Calibri"/>
                <a:cs typeface="Calibri"/>
              </a:rPr>
              <a:t>-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003CA4"/>
                </a:solidFill>
                <a:latin typeface="Calibri"/>
                <a:cs typeface="Calibri"/>
              </a:rPr>
              <a:t>71</a:t>
            </a:r>
            <a:endParaRPr sz="1700">
              <a:latin typeface="Calibri"/>
              <a:cs typeface="Calibri"/>
            </a:endParaRPr>
          </a:p>
          <a:p>
            <a:pPr marR="314960" algn="ctr">
              <a:lnSpc>
                <a:spcPct val="100000"/>
              </a:lnSpc>
              <a:spcBef>
                <a:spcPts val="2330"/>
              </a:spcBef>
            </a:pPr>
            <a:r>
              <a:rPr sz="2100" b="1" spc="-5" dirty="0">
                <a:solidFill>
                  <a:srgbClr val="FFFFFF"/>
                </a:solidFill>
                <a:latin typeface="Calibri"/>
                <a:cs typeface="Calibri"/>
              </a:rPr>
              <a:t>+407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44" name="object 44"/>
          <p:cNvSpPr txBox="1">
            <a:spLocks noGrp="1"/>
          </p:cNvSpPr>
          <p:nvPr>
            <p:ph type="title"/>
          </p:nvPr>
        </p:nvSpPr>
        <p:spPr>
          <a:xfrm>
            <a:off x="6290817" y="346659"/>
            <a:ext cx="2157730" cy="4171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i="1" spc="250" dirty="0">
                <a:solidFill>
                  <a:srgbClr val="FFFFFF"/>
                </a:solidFill>
                <a:latin typeface="Arial"/>
                <a:cs typeface="Arial"/>
              </a:rPr>
              <a:t>ПРИЕМНАЯ</a:t>
            </a:r>
            <a:endParaRPr sz="25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222238" y="738886"/>
            <a:ext cx="2293620" cy="4171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550" b="1" i="1" spc="395" dirty="0">
                <a:solidFill>
                  <a:srgbClr val="FFFFFF"/>
                </a:solidFill>
                <a:latin typeface="Arial"/>
                <a:cs typeface="Arial"/>
              </a:rPr>
              <a:t>КОМПА</a:t>
            </a:r>
            <a:r>
              <a:rPr sz="2550" b="1" i="1" spc="400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550" b="1" i="1" spc="290" dirty="0">
                <a:solidFill>
                  <a:srgbClr val="FFFFFF"/>
                </a:solidFill>
                <a:latin typeface="Arial"/>
                <a:cs typeface="Arial"/>
              </a:rPr>
              <a:t>ИЯ</a:t>
            </a:r>
            <a:endParaRPr sz="2550">
              <a:latin typeface="Arial"/>
              <a:cs typeface="Arial"/>
            </a:endParaRPr>
          </a:p>
        </p:txBody>
      </p:sp>
      <p:pic>
        <p:nvPicPr>
          <p:cNvPr id="46" name="object 4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67139" y="1378229"/>
            <a:ext cx="815009" cy="810234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259823" y="2299906"/>
            <a:ext cx="954392" cy="959675"/>
          </a:xfrm>
          <a:prstGeom prst="rect">
            <a:avLst/>
          </a:prstGeom>
        </p:spPr>
      </p:pic>
      <p:grpSp>
        <p:nvGrpSpPr>
          <p:cNvPr id="48" name="object 48"/>
          <p:cNvGrpSpPr/>
          <p:nvPr/>
        </p:nvGrpSpPr>
        <p:grpSpPr>
          <a:xfrm>
            <a:off x="5606796" y="2406396"/>
            <a:ext cx="3526790" cy="4391025"/>
            <a:chOff x="5606796" y="2406396"/>
            <a:chExt cx="3526790" cy="4391025"/>
          </a:xfrm>
        </p:grpSpPr>
        <p:pic>
          <p:nvPicPr>
            <p:cNvPr id="49" name="object 4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06796" y="2406396"/>
              <a:ext cx="3526536" cy="439064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33212" y="2432812"/>
              <a:ext cx="3419221" cy="4283202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5761101" y="2575052"/>
              <a:ext cx="3163570" cy="3999229"/>
            </a:xfrm>
            <a:custGeom>
              <a:avLst/>
              <a:gdLst/>
              <a:ahLst/>
              <a:cxnLst/>
              <a:rect l="l" t="t" r="r" b="b"/>
              <a:pathLst>
                <a:path w="3163570" h="3999229">
                  <a:moveTo>
                    <a:pt x="3069971" y="0"/>
                  </a:moveTo>
                  <a:lnTo>
                    <a:pt x="93472" y="0"/>
                  </a:lnTo>
                  <a:lnTo>
                    <a:pt x="57060" y="7336"/>
                  </a:lnTo>
                  <a:lnTo>
                    <a:pt x="27352" y="27352"/>
                  </a:lnTo>
                  <a:lnTo>
                    <a:pt x="7336" y="57060"/>
                  </a:lnTo>
                  <a:lnTo>
                    <a:pt x="0" y="93472"/>
                  </a:lnTo>
                  <a:lnTo>
                    <a:pt x="0" y="3905351"/>
                  </a:lnTo>
                  <a:lnTo>
                    <a:pt x="7336" y="3941747"/>
                  </a:lnTo>
                  <a:lnTo>
                    <a:pt x="27352" y="3971470"/>
                  </a:lnTo>
                  <a:lnTo>
                    <a:pt x="57060" y="3991512"/>
                  </a:lnTo>
                  <a:lnTo>
                    <a:pt x="93472" y="3998861"/>
                  </a:lnTo>
                  <a:lnTo>
                    <a:pt x="3069971" y="3998861"/>
                  </a:lnTo>
                  <a:lnTo>
                    <a:pt x="3106328" y="3991512"/>
                  </a:lnTo>
                  <a:lnTo>
                    <a:pt x="3136042" y="3971470"/>
                  </a:lnTo>
                  <a:lnTo>
                    <a:pt x="3156088" y="3941747"/>
                  </a:lnTo>
                  <a:lnTo>
                    <a:pt x="3163443" y="3905351"/>
                  </a:lnTo>
                  <a:lnTo>
                    <a:pt x="3163443" y="93472"/>
                  </a:lnTo>
                  <a:lnTo>
                    <a:pt x="3156088" y="57060"/>
                  </a:lnTo>
                  <a:lnTo>
                    <a:pt x="3136042" y="27352"/>
                  </a:lnTo>
                  <a:lnTo>
                    <a:pt x="3106328" y="7336"/>
                  </a:lnTo>
                  <a:lnTo>
                    <a:pt x="30699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761101" y="3226308"/>
              <a:ext cx="3163570" cy="2642870"/>
            </a:xfrm>
            <a:custGeom>
              <a:avLst/>
              <a:gdLst/>
              <a:ahLst/>
              <a:cxnLst/>
              <a:rect l="l" t="t" r="r" b="b"/>
              <a:pathLst>
                <a:path w="3163570" h="2642870">
                  <a:moveTo>
                    <a:pt x="0" y="2642476"/>
                  </a:moveTo>
                  <a:lnTo>
                    <a:pt x="3163443" y="2642476"/>
                  </a:lnTo>
                  <a:lnTo>
                    <a:pt x="3163443" y="0"/>
                  </a:lnTo>
                  <a:lnTo>
                    <a:pt x="0" y="0"/>
                  </a:lnTo>
                  <a:lnTo>
                    <a:pt x="0" y="2642476"/>
                  </a:lnTo>
                  <a:close/>
                </a:path>
              </a:pathLst>
            </a:custGeom>
            <a:solidFill>
              <a:srgbClr val="DDE4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5871209" y="676148"/>
            <a:ext cx="2988310" cy="2449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500" b="1" spc="-5" dirty="0">
                <a:solidFill>
                  <a:srgbClr val="E60000"/>
                </a:solidFill>
                <a:latin typeface="Calibri"/>
                <a:cs typeface="Calibri"/>
              </a:rPr>
              <a:t>2024</a:t>
            </a:r>
            <a:endParaRPr sz="11500">
              <a:latin typeface="Calibri"/>
              <a:cs typeface="Calibri"/>
            </a:endParaRPr>
          </a:p>
          <a:p>
            <a:pPr marL="240029" marR="335280">
              <a:lnSpc>
                <a:spcPct val="100699"/>
              </a:lnSpc>
              <a:spcBef>
                <a:spcPts val="1905"/>
              </a:spcBef>
            </a:pPr>
            <a:r>
              <a:rPr sz="1400" b="1" spc="-5" dirty="0">
                <a:solidFill>
                  <a:srgbClr val="E60000"/>
                </a:solidFill>
                <a:latin typeface="Calibri"/>
                <a:cs typeface="Calibri"/>
              </a:rPr>
              <a:t>100%</a:t>
            </a:r>
            <a:r>
              <a:rPr sz="1400" b="1" spc="5" dirty="0">
                <a:solidFill>
                  <a:srgbClr val="E60000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E60000"/>
                </a:solidFill>
                <a:latin typeface="Calibri"/>
                <a:cs typeface="Calibri"/>
              </a:rPr>
              <a:t>ВЫПОЛНЕНИЯ </a:t>
            </a:r>
            <a:r>
              <a:rPr sz="1400" b="1" dirty="0">
                <a:solidFill>
                  <a:srgbClr val="E60000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003CA4"/>
                </a:solidFill>
                <a:latin typeface="Calibri"/>
                <a:cs typeface="Calibri"/>
              </a:rPr>
              <a:t>КОНТРОЛЬНЫХ</a:t>
            </a:r>
            <a:r>
              <a:rPr sz="1400" b="1" spc="-20" dirty="0">
                <a:solidFill>
                  <a:srgbClr val="003CA4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CA4"/>
                </a:solidFill>
                <a:latin typeface="Calibri"/>
                <a:cs typeface="Calibri"/>
              </a:rPr>
              <a:t>ЦИФР</a:t>
            </a:r>
            <a:r>
              <a:rPr sz="1400" b="1" spc="-40" dirty="0">
                <a:solidFill>
                  <a:srgbClr val="003CA4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CA4"/>
                </a:solidFill>
                <a:latin typeface="Calibri"/>
                <a:cs typeface="Calibri"/>
              </a:rPr>
              <a:t>ПРИЕМА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5727827" y="3317748"/>
            <a:ext cx="3217545" cy="3252470"/>
            <a:chOff x="5727827" y="3317748"/>
            <a:chExt cx="3217545" cy="3252470"/>
          </a:xfrm>
        </p:grpSpPr>
        <p:pic>
          <p:nvPicPr>
            <p:cNvPr id="55" name="object 5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27827" y="3317748"/>
              <a:ext cx="3217545" cy="1748408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5761101" y="5958840"/>
              <a:ext cx="3163570" cy="611505"/>
            </a:xfrm>
            <a:custGeom>
              <a:avLst/>
              <a:gdLst/>
              <a:ahLst/>
              <a:cxnLst/>
              <a:rect l="l" t="t" r="r" b="b"/>
              <a:pathLst>
                <a:path w="3163570" h="611504">
                  <a:moveTo>
                    <a:pt x="3061589" y="0"/>
                  </a:moveTo>
                  <a:lnTo>
                    <a:pt x="101853" y="0"/>
                  </a:lnTo>
                  <a:lnTo>
                    <a:pt x="62204" y="8002"/>
                  </a:lnTo>
                  <a:lnTo>
                    <a:pt x="29829" y="29829"/>
                  </a:lnTo>
                  <a:lnTo>
                    <a:pt x="8002" y="62204"/>
                  </a:lnTo>
                  <a:lnTo>
                    <a:pt x="0" y="101853"/>
                  </a:lnTo>
                  <a:lnTo>
                    <a:pt x="0" y="509435"/>
                  </a:lnTo>
                  <a:lnTo>
                    <a:pt x="8002" y="549103"/>
                  </a:lnTo>
                  <a:lnTo>
                    <a:pt x="29829" y="581494"/>
                  </a:lnTo>
                  <a:lnTo>
                    <a:pt x="62204" y="603332"/>
                  </a:lnTo>
                  <a:lnTo>
                    <a:pt x="101853" y="611339"/>
                  </a:lnTo>
                  <a:lnTo>
                    <a:pt x="3061589" y="611339"/>
                  </a:lnTo>
                  <a:lnTo>
                    <a:pt x="3101238" y="603332"/>
                  </a:lnTo>
                  <a:lnTo>
                    <a:pt x="3133613" y="581494"/>
                  </a:lnTo>
                  <a:lnTo>
                    <a:pt x="3155440" y="549103"/>
                  </a:lnTo>
                  <a:lnTo>
                    <a:pt x="3163443" y="509435"/>
                  </a:lnTo>
                  <a:lnTo>
                    <a:pt x="3163443" y="101853"/>
                  </a:lnTo>
                  <a:lnTo>
                    <a:pt x="3155440" y="62204"/>
                  </a:lnTo>
                  <a:lnTo>
                    <a:pt x="3133613" y="29829"/>
                  </a:lnTo>
                  <a:lnTo>
                    <a:pt x="3101238" y="8002"/>
                  </a:lnTo>
                  <a:lnTo>
                    <a:pt x="30615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7590408" y="4667758"/>
            <a:ext cx="554355" cy="221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250" spc="20" dirty="0">
                <a:latin typeface="Segoe Print"/>
                <a:cs typeface="Segoe Print"/>
              </a:rPr>
              <a:t>8</a:t>
            </a:r>
            <a:r>
              <a:rPr sz="1250" spc="-60" dirty="0">
                <a:latin typeface="Segoe Print"/>
                <a:cs typeface="Segoe Print"/>
              </a:rPr>
              <a:t> </a:t>
            </a:r>
            <a:r>
              <a:rPr sz="1250" spc="15" dirty="0">
                <a:latin typeface="Segoe Print"/>
                <a:cs typeface="Segoe Print"/>
              </a:rPr>
              <a:t>521</a:t>
            </a:r>
            <a:endParaRPr sz="1250">
              <a:latin typeface="Segoe Print"/>
              <a:cs typeface="Segoe Print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384671" y="4131919"/>
            <a:ext cx="788670" cy="1186180"/>
          </a:xfrm>
          <a:prstGeom prst="rect">
            <a:avLst/>
          </a:prstGeom>
          <a:solidFill>
            <a:srgbClr val="003CA4"/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3250">
              <a:latin typeface="Times New Roman"/>
              <a:cs typeface="Times New Roman"/>
            </a:endParaRPr>
          </a:p>
          <a:p>
            <a:pPr marL="76835">
              <a:lnSpc>
                <a:spcPct val="100000"/>
              </a:lnSpc>
              <a:spcBef>
                <a:spcPts val="5"/>
              </a:spcBef>
            </a:pPr>
            <a:r>
              <a:rPr sz="1250" spc="20" dirty="0">
                <a:solidFill>
                  <a:srgbClr val="FFFFFF"/>
                </a:solidFill>
                <a:latin typeface="Segoe Print"/>
                <a:cs typeface="Segoe Print"/>
              </a:rPr>
              <a:t>+9</a:t>
            </a:r>
            <a:r>
              <a:rPr sz="1250" spc="-30" dirty="0">
                <a:solidFill>
                  <a:srgbClr val="FFFFFF"/>
                </a:solidFill>
                <a:latin typeface="Segoe Print"/>
                <a:cs typeface="Segoe Print"/>
              </a:rPr>
              <a:t> </a:t>
            </a:r>
            <a:r>
              <a:rPr sz="1250" spc="15" dirty="0">
                <a:solidFill>
                  <a:srgbClr val="FFFFFF"/>
                </a:solidFill>
                <a:latin typeface="Segoe Print"/>
                <a:cs typeface="Segoe Print"/>
              </a:rPr>
              <a:t>862</a:t>
            </a:r>
            <a:endParaRPr sz="1250">
              <a:latin typeface="Segoe Print"/>
              <a:cs typeface="Segoe Print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465314" y="4901908"/>
            <a:ext cx="788670" cy="416559"/>
          </a:xfrm>
          <a:prstGeom prst="rect">
            <a:avLst/>
          </a:prstGeom>
          <a:solidFill>
            <a:srgbClr val="003CA4"/>
          </a:solidFill>
        </p:spPr>
        <p:txBody>
          <a:bodyPr vert="horz" wrap="square" lIns="0" tIns="105410" rIns="0" bIns="0" rtlCol="0">
            <a:spAutoFit/>
          </a:bodyPr>
          <a:lstStyle/>
          <a:p>
            <a:pPr marL="77470">
              <a:lnSpc>
                <a:spcPct val="100000"/>
              </a:lnSpc>
              <a:spcBef>
                <a:spcPts val="830"/>
              </a:spcBef>
            </a:pPr>
            <a:r>
              <a:rPr sz="1250" spc="20" dirty="0">
                <a:solidFill>
                  <a:srgbClr val="FFFFFF"/>
                </a:solidFill>
                <a:latin typeface="Segoe Print"/>
                <a:cs typeface="Segoe Print"/>
              </a:rPr>
              <a:t>+3</a:t>
            </a:r>
            <a:r>
              <a:rPr sz="1250" spc="-35" dirty="0">
                <a:solidFill>
                  <a:srgbClr val="FFFFFF"/>
                </a:solidFill>
                <a:latin typeface="Segoe Print"/>
                <a:cs typeface="Segoe Print"/>
              </a:rPr>
              <a:t> </a:t>
            </a:r>
            <a:r>
              <a:rPr sz="1250" spc="15" dirty="0">
                <a:solidFill>
                  <a:srgbClr val="FFFFFF"/>
                </a:solidFill>
                <a:latin typeface="Segoe Print"/>
                <a:cs typeface="Segoe Print"/>
              </a:rPr>
              <a:t>744</a:t>
            </a:r>
            <a:endParaRPr sz="1250">
              <a:latin typeface="Segoe Print"/>
              <a:cs typeface="Segoe Print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388608" y="5335651"/>
            <a:ext cx="2119630" cy="4178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95885">
              <a:lnSpc>
                <a:spcPct val="100000"/>
              </a:lnSpc>
              <a:spcBef>
                <a:spcPts val="135"/>
              </a:spcBef>
              <a:tabLst>
                <a:tab pos="1156335" algn="l"/>
              </a:tabLst>
            </a:pPr>
            <a:r>
              <a:rPr sz="1250" i="1" spc="35" dirty="0">
                <a:latin typeface="Verdana"/>
                <a:cs typeface="Verdana"/>
              </a:rPr>
              <a:t>Кол</a:t>
            </a:r>
            <a:r>
              <a:rPr sz="1250" spc="35" dirty="0">
                <a:latin typeface="Segoe Print"/>
                <a:cs typeface="Segoe Print"/>
              </a:rPr>
              <a:t>-</a:t>
            </a:r>
            <a:r>
              <a:rPr sz="1250" i="1" spc="35" dirty="0">
                <a:latin typeface="Verdana"/>
                <a:cs typeface="Verdana"/>
              </a:rPr>
              <a:t>во	Кол</a:t>
            </a:r>
            <a:r>
              <a:rPr sz="1250" spc="35" dirty="0">
                <a:latin typeface="Segoe Print"/>
                <a:cs typeface="Segoe Print"/>
              </a:rPr>
              <a:t>-</a:t>
            </a:r>
            <a:r>
              <a:rPr sz="1250" i="1" spc="35" dirty="0">
                <a:latin typeface="Verdana"/>
                <a:cs typeface="Verdana"/>
              </a:rPr>
              <a:t>во</a:t>
            </a:r>
            <a:endParaRPr sz="12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r>
              <a:rPr sz="1250" i="1" spc="35" dirty="0">
                <a:latin typeface="Verdana"/>
                <a:cs typeface="Verdana"/>
              </a:rPr>
              <a:t>заявленийабитуриентов</a:t>
            </a:r>
            <a:endParaRPr sz="1250">
              <a:latin typeface="Verdana"/>
              <a:cs typeface="Verdana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5756338" y="5313108"/>
            <a:ext cx="3173095" cy="1129030"/>
            <a:chOff x="5756338" y="5313108"/>
            <a:chExt cx="3173095" cy="1129030"/>
          </a:xfrm>
        </p:grpSpPr>
        <p:sp>
          <p:nvSpPr>
            <p:cNvPr id="62" name="object 62"/>
            <p:cNvSpPr/>
            <p:nvPr/>
          </p:nvSpPr>
          <p:spPr>
            <a:xfrm>
              <a:off x="5761101" y="5317871"/>
              <a:ext cx="3163570" cy="0"/>
            </a:xfrm>
            <a:custGeom>
              <a:avLst/>
              <a:gdLst/>
              <a:ahLst/>
              <a:cxnLst/>
              <a:rect l="l" t="t" r="r" b="b"/>
              <a:pathLst>
                <a:path w="3163570">
                  <a:moveTo>
                    <a:pt x="0" y="0"/>
                  </a:moveTo>
                  <a:lnTo>
                    <a:pt x="3163443" y="0"/>
                  </a:lnTo>
                </a:path>
              </a:pathLst>
            </a:custGeom>
            <a:ln w="9525">
              <a:solidFill>
                <a:srgbClr val="003C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761101" y="5868784"/>
              <a:ext cx="3155950" cy="573405"/>
            </a:xfrm>
            <a:custGeom>
              <a:avLst/>
              <a:gdLst/>
              <a:ahLst/>
              <a:cxnLst/>
              <a:rect l="l" t="t" r="r" b="b"/>
              <a:pathLst>
                <a:path w="3155950" h="573404">
                  <a:moveTo>
                    <a:pt x="3155823" y="0"/>
                  </a:moveTo>
                  <a:lnTo>
                    <a:pt x="0" y="0"/>
                  </a:lnTo>
                  <a:lnTo>
                    <a:pt x="0" y="573252"/>
                  </a:lnTo>
                  <a:lnTo>
                    <a:pt x="3155823" y="573252"/>
                  </a:lnTo>
                  <a:lnTo>
                    <a:pt x="31558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6047232" y="3269806"/>
            <a:ext cx="2602230" cy="84328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R="635" algn="ctr">
              <a:lnSpc>
                <a:spcPct val="100000"/>
              </a:lnSpc>
              <a:spcBef>
                <a:spcPts val="295"/>
              </a:spcBef>
            </a:pPr>
            <a:r>
              <a:rPr sz="1250" b="1" spc="10" dirty="0">
                <a:solidFill>
                  <a:srgbClr val="E60000"/>
                </a:solidFill>
                <a:latin typeface="Calibri"/>
                <a:cs typeface="Calibri"/>
              </a:rPr>
              <a:t>13</a:t>
            </a:r>
            <a:r>
              <a:rPr sz="1250" b="1" spc="254" dirty="0">
                <a:solidFill>
                  <a:srgbClr val="E60000"/>
                </a:solidFill>
                <a:latin typeface="Calibri"/>
                <a:cs typeface="Calibri"/>
              </a:rPr>
              <a:t> </a:t>
            </a:r>
            <a:r>
              <a:rPr sz="1250" b="1" spc="15" dirty="0">
                <a:solidFill>
                  <a:srgbClr val="003CA4"/>
                </a:solidFill>
                <a:latin typeface="Calibri"/>
                <a:cs typeface="Calibri"/>
              </a:rPr>
              <a:t>стран</a:t>
            </a:r>
            <a:r>
              <a:rPr sz="1250" b="1" spc="-15" dirty="0">
                <a:solidFill>
                  <a:srgbClr val="003CA4"/>
                </a:solidFill>
                <a:latin typeface="Calibri"/>
                <a:cs typeface="Calibri"/>
              </a:rPr>
              <a:t> </a:t>
            </a:r>
            <a:r>
              <a:rPr sz="1250" b="1" spc="10" dirty="0">
                <a:solidFill>
                  <a:srgbClr val="003CA4"/>
                </a:solidFill>
                <a:latin typeface="Calibri"/>
                <a:cs typeface="Calibri"/>
              </a:rPr>
              <a:t>мира</a:t>
            </a:r>
            <a:endParaRPr sz="1250">
              <a:latin typeface="Calibri"/>
              <a:cs typeface="Calibri"/>
            </a:endParaRPr>
          </a:p>
          <a:p>
            <a:pPr marR="5080" algn="ctr">
              <a:lnSpc>
                <a:spcPct val="100000"/>
              </a:lnSpc>
              <a:spcBef>
                <a:spcPts val="204"/>
              </a:spcBef>
            </a:pPr>
            <a:r>
              <a:rPr sz="1250" b="1" spc="15" dirty="0">
                <a:solidFill>
                  <a:srgbClr val="003CA4"/>
                </a:solidFill>
                <a:latin typeface="Calibri"/>
                <a:cs typeface="Calibri"/>
              </a:rPr>
              <a:t>Все</a:t>
            </a:r>
            <a:r>
              <a:rPr sz="1250" b="1" spc="-5" dirty="0">
                <a:solidFill>
                  <a:srgbClr val="003CA4"/>
                </a:solidFill>
                <a:latin typeface="Calibri"/>
                <a:cs typeface="Calibri"/>
              </a:rPr>
              <a:t> </a:t>
            </a:r>
            <a:r>
              <a:rPr sz="1250" b="1" spc="15" dirty="0">
                <a:solidFill>
                  <a:srgbClr val="003CA4"/>
                </a:solidFill>
                <a:latin typeface="Calibri"/>
                <a:cs typeface="Calibri"/>
              </a:rPr>
              <a:t>регионы</a:t>
            </a:r>
            <a:r>
              <a:rPr sz="1250" b="1" spc="-20" dirty="0">
                <a:solidFill>
                  <a:srgbClr val="003CA4"/>
                </a:solidFill>
                <a:latin typeface="Calibri"/>
                <a:cs typeface="Calibri"/>
              </a:rPr>
              <a:t> </a:t>
            </a:r>
            <a:r>
              <a:rPr sz="1250" b="1" spc="10" dirty="0">
                <a:solidFill>
                  <a:srgbClr val="003CA4"/>
                </a:solidFill>
                <a:latin typeface="Calibri"/>
                <a:cs typeface="Calibri"/>
              </a:rPr>
              <a:t>Российской</a:t>
            </a:r>
            <a:r>
              <a:rPr sz="1250" b="1" spc="-40" dirty="0">
                <a:solidFill>
                  <a:srgbClr val="003CA4"/>
                </a:solidFill>
                <a:latin typeface="Calibri"/>
                <a:cs typeface="Calibri"/>
              </a:rPr>
              <a:t> </a:t>
            </a:r>
            <a:r>
              <a:rPr sz="1250" b="1" spc="10" dirty="0">
                <a:solidFill>
                  <a:srgbClr val="003CA4"/>
                </a:solidFill>
                <a:latin typeface="Calibri"/>
                <a:cs typeface="Calibri"/>
              </a:rPr>
              <a:t>Федерации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50">
              <a:latin typeface="Calibri"/>
              <a:cs typeface="Calibri"/>
            </a:endParaRPr>
          </a:p>
          <a:p>
            <a:pPr marL="401955">
              <a:lnSpc>
                <a:spcPct val="100000"/>
              </a:lnSpc>
            </a:pPr>
            <a:r>
              <a:rPr sz="1250" spc="20" dirty="0">
                <a:latin typeface="Segoe Print"/>
                <a:cs typeface="Segoe Print"/>
              </a:rPr>
              <a:t>24</a:t>
            </a:r>
            <a:r>
              <a:rPr sz="1250" spc="-30" dirty="0">
                <a:latin typeface="Segoe Print"/>
                <a:cs typeface="Segoe Print"/>
              </a:rPr>
              <a:t> </a:t>
            </a:r>
            <a:r>
              <a:rPr sz="1250" spc="15" dirty="0">
                <a:latin typeface="Segoe Print"/>
                <a:cs typeface="Segoe Print"/>
              </a:rPr>
              <a:t>039</a:t>
            </a:r>
            <a:endParaRPr sz="1250">
              <a:latin typeface="Segoe Print"/>
              <a:cs typeface="Segoe Print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711188" y="5892165"/>
            <a:ext cx="1263650" cy="6127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64135">
              <a:lnSpc>
                <a:spcPct val="100000"/>
              </a:lnSpc>
              <a:spcBef>
                <a:spcPts val="135"/>
              </a:spcBef>
            </a:pPr>
            <a:r>
              <a:rPr sz="1250" b="1" spc="10" dirty="0">
                <a:solidFill>
                  <a:srgbClr val="FF0000"/>
                </a:solidFill>
                <a:latin typeface="Calibri"/>
                <a:cs typeface="Calibri"/>
              </a:rPr>
              <a:t>115</a:t>
            </a:r>
            <a:r>
              <a:rPr sz="125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50" spc="15" dirty="0">
                <a:latin typeface="Calibri"/>
                <a:cs typeface="Calibri"/>
              </a:rPr>
              <a:t>–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spc="5" dirty="0">
                <a:latin typeface="Calibri"/>
                <a:cs typeface="Calibri"/>
              </a:rPr>
              <a:t>целевиков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250" b="1" spc="15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  <a:r>
              <a:rPr sz="1250" b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50" spc="10" dirty="0">
                <a:latin typeface="Calibri"/>
                <a:cs typeface="Calibri"/>
              </a:rPr>
              <a:t>-</a:t>
            </a:r>
            <a:r>
              <a:rPr sz="1250" spc="-25" dirty="0">
                <a:latin typeface="Calibri"/>
                <a:cs typeface="Calibri"/>
              </a:rPr>
              <a:t> </a:t>
            </a:r>
            <a:r>
              <a:rPr sz="1250" spc="10" dirty="0">
                <a:latin typeface="Calibri"/>
                <a:cs typeface="Calibri"/>
              </a:rPr>
              <a:t>олимпиадника</a:t>
            </a:r>
            <a:endParaRPr sz="1250">
              <a:latin typeface="Calibri"/>
              <a:cs typeface="Calibri"/>
            </a:endParaRPr>
          </a:p>
          <a:p>
            <a:pPr marL="40005">
              <a:lnSpc>
                <a:spcPct val="100000"/>
              </a:lnSpc>
              <a:spcBef>
                <a:spcPts val="35"/>
              </a:spcBef>
            </a:pPr>
            <a:r>
              <a:rPr sz="1250" b="1" spc="15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  <a:r>
              <a:rPr sz="1250" b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50" spc="15" dirty="0">
                <a:latin typeface="Calibri"/>
                <a:cs typeface="Calibri"/>
              </a:rPr>
              <a:t>–</a:t>
            </a:r>
            <a:r>
              <a:rPr sz="1250" spc="-20" dirty="0">
                <a:latin typeface="Calibri"/>
                <a:cs typeface="Calibri"/>
              </a:rPr>
              <a:t> </a:t>
            </a:r>
            <a:r>
              <a:rPr sz="1250" spc="10" dirty="0">
                <a:latin typeface="Calibri"/>
                <a:cs typeface="Calibri"/>
              </a:rPr>
              <a:t>100-бальника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5909564" y="2724302"/>
            <a:ext cx="158115" cy="158115"/>
          </a:xfrm>
          <a:custGeom>
            <a:avLst/>
            <a:gdLst/>
            <a:ahLst/>
            <a:cxnLst/>
            <a:rect l="l" t="t" r="r" b="b"/>
            <a:pathLst>
              <a:path w="158114" h="158114">
                <a:moveTo>
                  <a:pt x="0" y="158089"/>
                </a:moveTo>
                <a:lnTo>
                  <a:pt x="158089" y="158089"/>
                </a:lnTo>
                <a:lnTo>
                  <a:pt x="158089" y="0"/>
                </a:lnTo>
                <a:lnTo>
                  <a:pt x="0" y="0"/>
                </a:lnTo>
                <a:lnTo>
                  <a:pt x="0" y="158089"/>
                </a:lnTo>
                <a:close/>
              </a:path>
            </a:pathLst>
          </a:custGeom>
          <a:ln w="6350">
            <a:solidFill>
              <a:srgbClr val="003C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7" name="object 67"/>
          <p:cNvGrpSpPr/>
          <p:nvPr/>
        </p:nvGrpSpPr>
        <p:grpSpPr>
          <a:xfrm>
            <a:off x="8299551" y="4132961"/>
            <a:ext cx="1849120" cy="2968625"/>
            <a:chOff x="8299551" y="4132961"/>
            <a:chExt cx="1849120" cy="2968625"/>
          </a:xfrm>
        </p:grpSpPr>
        <p:pic>
          <p:nvPicPr>
            <p:cNvPr id="68" name="object 6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45423" y="4178808"/>
              <a:ext cx="1802892" cy="2897124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299551" y="4132961"/>
              <a:ext cx="1804060" cy="2968484"/>
            </a:xfrm>
            <a:prstGeom prst="rect">
              <a:avLst/>
            </a:prstGeom>
          </p:spPr>
        </p:pic>
      </p:grpSp>
      <p:pic>
        <p:nvPicPr>
          <p:cNvPr id="70" name="object 7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704069" y="6737057"/>
            <a:ext cx="123571" cy="24495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59097"/>
            <a:ext cx="9241155" cy="3100705"/>
          </a:xfrm>
          <a:custGeom>
            <a:avLst/>
            <a:gdLst/>
            <a:ahLst/>
            <a:cxnLst/>
            <a:rect l="l" t="t" r="r" b="b"/>
            <a:pathLst>
              <a:path w="9241155" h="3100704">
                <a:moveTo>
                  <a:pt x="0" y="3100577"/>
                </a:moveTo>
                <a:lnTo>
                  <a:pt x="9240647" y="3100577"/>
                </a:lnTo>
                <a:lnTo>
                  <a:pt x="9240647" y="0"/>
                </a:lnTo>
                <a:lnTo>
                  <a:pt x="0" y="0"/>
                </a:lnTo>
                <a:lnTo>
                  <a:pt x="0" y="3100577"/>
                </a:lnTo>
                <a:close/>
              </a:path>
            </a:pathLst>
          </a:custGeom>
          <a:solidFill>
            <a:srgbClr val="C9D6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831070" cy="7559040"/>
            <a:chOff x="0" y="0"/>
            <a:chExt cx="9831070" cy="755904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241155" cy="1674495"/>
            </a:xfrm>
            <a:custGeom>
              <a:avLst/>
              <a:gdLst/>
              <a:ahLst/>
              <a:cxnLst/>
              <a:rect l="l" t="t" r="r" b="b"/>
              <a:pathLst>
                <a:path w="9241155" h="1674495">
                  <a:moveTo>
                    <a:pt x="0" y="1674368"/>
                  </a:moveTo>
                  <a:lnTo>
                    <a:pt x="9240647" y="1674368"/>
                  </a:lnTo>
                  <a:lnTo>
                    <a:pt x="9240647" y="0"/>
                  </a:lnTo>
                  <a:lnTo>
                    <a:pt x="0" y="0"/>
                  </a:lnTo>
                  <a:lnTo>
                    <a:pt x="0" y="1674368"/>
                  </a:lnTo>
                  <a:close/>
                </a:path>
              </a:pathLst>
            </a:custGeom>
            <a:solidFill>
              <a:srgbClr val="C9D6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696605"/>
              <a:ext cx="6896861" cy="51795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534634"/>
              <a:ext cx="7610652" cy="135242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831069" cy="755903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4336" y="405384"/>
              <a:ext cx="4788408" cy="167335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462786" y="544144"/>
            <a:ext cx="4006215" cy="116649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4490"/>
              </a:lnSpc>
              <a:spcBef>
                <a:spcPts val="200"/>
              </a:spcBef>
            </a:pPr>
            <a:r>
              <a:rPr sz="3750" spc="-10" dirty="0">
                <a:latin typeface="Times New Roman"/>
                <a:cs typeface="Times New Roman"/>
              </a:rPr>
              <a:t>СОВРЕ</a:t>
            </a:r>
            <a:r>
              <a:rPr sz="3750" spc="-25" dirty="0">
                <a:latin typeface="Times New Roman"/>
                <a:cs typeface="Times New Roman"/>
              </a:rPr>
              <a:t>М</a:t>
            </a:r>
            <a:r>
              <a:rPr sz="3750" spc="-5" dirty="0">
                <a:latin typeface="Times New Roman"/>
                <a:cs typeface="Times New Roman"/>
              </a:rPr>
              <a:t>ЕННЫЙ  </a:t>
            </a:r>
            <a:r>
              <a:rPr sz="3750" spc="-10" dirty="0">
                <a:latin typeface="Times New Roman"/>
                <a:cs typeface="Times New Roman"/>
              </a:rPr>
              <a:t>КАМПУС</a:t>
            </a:r>
            <a:endParaRPr sz="375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32625" y="0"/>
            <a:ext cx="10059670" cy="7559040"/>
            <a:chOff x="632625" y="0"/>
            <a:chExt cx="10059670" cy="7559040"/>
          </a:xfrm>
        </p:grpSpPr>
        <p:sp>
          <p:nvSpPr>
            <p:cNvPr id="11" name="object 11"/>
            <p:cNvSpPr/>
            <p:nvPr/>
          </p:nvSpPr>
          <p:spPr>
            <a:xfrm>
              <a:off x="6210045" y="0"/>
              <a:ext cx="4481830" cy="7559040"/>
            </a:xfrm>
            <a:custGeom>
              <a:avLst/>
              <a:gdLst/>
              <a:ahLst/>
              <a:cxnLst/>
              <a:rect l="l" t="t" r="r" b="b"/>
              <a:pathLst>
                <a:path w="4481830" h="7559040">
                  <a:moveTo>
                    <a:pt x="0" y="7559035"/>
                  </a:moveTo>
                  <a:lnTo>
                    <a:pt x="4481830" y="7559035"/>
                  </a:lnTo>
                  <a:lnTo>
                    <a:pt x="4481830" y="0"/>
                  </a:lnTo>
                  <a:lnTo>
                    <a:pt x="0" y="0"/>
                  </a:lnTo>
                  <a:lnTo>
                    <a:pt x="0" y="75590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2625" y="467499"/>
              <a:ext cx="746175" cy="74433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46192" y="1176528"/>
              <a:ext cx="1708404" cy="170840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72607" y="1202436"/>
              <a:ext cx="1601469" cy="160159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43144" y="2889504"/>
              <a:ext cx="1714500" cy="17145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68925" y="2916174"/>
              <a:ext cx="1608201" cy="160820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43144" y="4610100"/>
              <a:ext cx="1714500" cy="17160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68925" y="4637278"/>
              <a:ext cx="1608201" cy="1608074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7756397" y="759917"/>
            <a:ext cx="86677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5" dirty="0">
                <a:solidFill>
                  <a:srgbClr val="003BA7"/>
                </a:solidFill>
                <a:latin typeface="Arial"/>
                <a:cs typeface="Arial"/>
              </a:rPr>
              <a:t>Корпусов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756397" y="1275715"/>
            <a:ext cx="10560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BA7"/>
                </a:solidFill>
                <a:latin typeface="Arial"/>
                <a:cs typeface="Arial"/>
              </a:rPr>
              <a:t>Общ</a:t>
            </a:r>
            <a:r>
              <a:rPr sz="1400" b="1" spc="-25" dirty="0">
                <a:solidFill>
                  <a:srgbClr val="003BA7"/>
                </a:solidFill>
                <a:latin typeface="Arial"/>
                <a:cs typeface="Arial"/>
              </a:rPr>
              <a:t>е</a:t>
            </a:r>
            <a:r>
              <a:rPr sz="1400" b="1" dirty="0">
                <a:solidFill>
                  <a:srgbClr val="003BA7"/>
                </a:solidFill>
                <a:latin typeface="Arial"/>
                <a:cs typeface="Arial"/>
              </a:rPr>
              <a:t>жи</a:t>
            </a:r>
            <a:r>
              <a:rPr sz="1400" b="1" spc="-20" dirty="0">
                <a:solidFill>
                  <a:srgbClr val="003BA7"/>
                </a:solidFill>
                <a:latin typeface="Arial"/>
                <a:cs typeface="Arial"/>
              </a:rPr>
              <a:t>т</a:t>
            </a:r>
            <a:r>
              <a:rPr sz="1400" b="1" dirty="0">
                <a:solidFill>
                  <a:srgbClr val="003BA7"/>
                </a:solidFill>
                <a:latin typeface="Arial"/>
                <a:cs typeface="Arial"/>
              </a:rPr>
              <a:t>ия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756397" y="1791081"/>
            <a:ext cx="13144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25" dirty="0">
                <a:solidFill>
                  <a:srgbClr val="003BA7"/>
                </a:solidFill>
                <a:latin typeface="Arial"/>
                <a:cs typeface="Arial"/>
              </a:rPr>
              <a:t>Точка</a:t>
            </a:r>
            <a:r>
              <a:rPr sz="1400" b="1" spc="-65" dirty="0">
                <a:solidFill>
                  <a:srgbClr val="003BA7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3BA7"/>
                </a:solidFill>
                <a:latin typeface="Arial"/>
                <a:cs typeface="Arial"/>
              </a:rPr>
              <a:t>Кипения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756397" y="2306574"/>
            <a:ext cx="21570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003BA7"/>
                </a:solidFill>
                <a:latin typeface="Arial"/>
                <a:cs typeface="Arial"/>
              </a:rPr>
              <a:t>Инжиниринговый</a:t>
            </a:r>
            <a:r>
              <a:rPr sz="1400" b="1" spc="10" dirty="0">
                <a:solidFill>
                  <a:srgbClr val="003BA7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3BA7"/>
                </a:solidFill>
                <a:latin typeface="Arial"/>
                <a:cs typeface="Arial"/>
              </a:rPr>
              <a:t>центр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192136" y="2821940"/>
            <a:ext cx="3169285" cy="3952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76580">
              <a:lnSpc>
                <a:spcPct val="100000"/>
              </a:lnSpc>
              <a:spcBef>
                <a:spcPts val="105"/>
              </a:spcBef>
            </a:pPr>
            <a:r>
              <a:rPr sz="1400" b="1" spc="-15" dirty="0">
                <a:solidFill>
                  <a:srgbClr val="003BA7"/>
                </a:solidFill>
                <a:latin typeface="Arial"/>
                <a:cs typeface="Arial"/>
              </a:rPr>
              <a:t>Актовый</a:t>
            </a:r>
            <a:r>
              <a:rPr sz="1400" b="1" spc="35" dirty="0">
                <a:solidFill>
                  <a:srgbClr val="003BA7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3BA7"/>
                </a:solidFill>
                <a:latin typeface="Arial"/>
                <a:cs typeface="Arial"/>
              </a:rPr>
              <a:t>и</a:t>
            </a:r>
            <a:r>
              <a:rPr sz="1400" b="1" spc="-15" dirty="0">
                <a:solidFill>
                  <a:srgbClr val="003BA7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3BA7"/>
                </a:solidFill>
                <a:latin typeface="Arial"/>
                <a:cs typeface="Arial"/>
              </a:rPr>
              <a:t>спортивные</a:t>
            </a:r>
            <a:r>
              <a:rPr sz="1400" b="1" spc="5" dirty="0">
                <a:solidFill>
                  <a:srgbClr val="003BA7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3BA7"/>
                </a:solidFill>
                <a:latin typeface="Arial"/>
                <a:cs typeface="Arial"/>
              </a:rPr>
              <a:t>залы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50">
              <a:latin typeface="Arial"/>
              <a:cs typeface="Arial"/>
            </a:endParaRPr>
          </a:p>
          <a:p>
            <a:pPr marL="576580">
              <a:lnSpc>
                <a:spcPct val="100000"/>
              </a:lnSpc>
              <a:spcBef>
                <a:spcPts val="5"/>
              </a:spcBef>
            </a:pPr>
            <a:r>
              <a:rPr sz="1400" b="1" spc="-5" dirty="0">
                <a:solidFill>
                  <a:srgbClr val="003BA7"/>
                </a:solidFill>
                <a:latin typeface="Arial"/>
                <a:cs typeface="Arial"/>
              </a:rPr>
              <a:t>Коворкинги</a:t>
            </a:r>
            <a:r>
              <a:rPr sz="1400" b="1" spc="10" dirty="0">
                <a:solidFill>
                  <a:srgbClr val="003BA7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3BA7"/>
                </a:solidFill>
                <a:latin typeface="Arial"/>
                <a:cs typeface="Arial"/>
              </a:rPr>
              <a:t>и</a:t>
            </a:r>
            <a:r>
              <a:rPr sz="1400" b="1" spc="-20" dirty="0">
                <a:solidFill>
                  <a:srgbClr val="003BA7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3BA7"/>
                </a:solidFill>
                <a:latin typeface="Arial"/>
                <a:cs typeface="Arial"/>
              </a:rPr>
              <a:t>зоны</a:t>
            </a:r>
            <a:r>
              <a:rPr sz="1400" b="1" spc="5" dirty="0">
                <a:solidFill>
                  <a:srgbClr val="003BA7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003BA7"/>
                </a:solidFill>
                <a:latin typeface="Arial"/>
                <a:cs typeface="Arial"/>
              </a:rPr>
              <a:t>отдыха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00">
              <a:latin typeface="Arial"/>
              <a:cs typeface="Arial"/>
            </a:endParaRPr>
          </a:p>
          <a:p>
            <a:pPr marL="12700" marR="162560">
              <a:lnSpc>
                <a:spcPct val="100200"/>
              </a:lnSpc>
            </a:pPr>
            <a:r>
              <a:rPr sz="1400" dirty="0">
                <a:solidFill>
                  <a:srgbClr val="003CA4"/>
                </a:solidFill>
                <a:latin typeface="Microsoft Sans Serif"/>
                <a:cs typeface="Microsoft Sans Serif"/>
              </a:rPr>
              <a:t>В</a:t>
            </a:r>
            <a:r>
              <a:rPr sz="1400" spc="5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003CA4"/>
                </a:solidFill>
                <a:latin typeface="Microsoft Sans Serif"/>
                <a:cs typeface="Microsoft Sans Serif"/>
              </a:rPr>
              <a:t>2023/2024 </a:t>
            </a:r>
            <a:r>
              <a:rPr sz="1400" spc="-15" dirty="0">
                <a:solidFill>
                  <a:srgbClr val="003CA4"/>
                </a:solidFill>
                <a:latin typeface="Microsoft Sans Serif"/>
                <a:cs typeface="Microsoft Sans Serif"/>
              </a:rPr>
              <a:t>учебном</a:t>
            </a:r>
            <a:r>
              <a:rPr sz="1400" spc="340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003CA4"/>
                </a:solidFill>
                <a:latin typeface="Microsoft Sans Serif"/>
                <a:cs typeface="Microsoft Sans Serif"/>
              </a:rPr>
              <a:t>году </a:t>
            </a:r>
            <a:r>
              <a:rPr sz="1400" spc="-25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3CA4"/>
                </a:solidFill>
                <a:latin typeface="Microsoft Sans Serif"/>
                <a:cs typeface="Microsoft Sans Serif"/>
              </a:rPr>
              <a:t>выполнен</a:t>
            </a:r>
            <a:r>
              <a:rPr sz="1400" spc="5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003CA4"/>
                </a:solidFill>
                <a:latin typeface="Microsoft Sans Serif"/>
                <a:cs typeface="Microsoft Sans Serif"/>
              </a:rPr>
              <a:t>текущий</a:t>
            </a:r>
            <a:r>
              <a:rPr sz="1400" spc="25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3CA4"/>
                </a:solidFill>
                <a:latin typeface="Microsoft Sans Serif"/>
                <a:cs typeface="Microsoft Sans Serif"/>
              </a:rPr>
              <a:t>и</a:t>
            </a:r>
            <a:r>
              <a:rPr sz="1400" spc="5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3CA4"/>
                </a:solidFill>
                <a:latin typeface="Microsoft Sans Serif"/>
                <a:cs typeface="Microsoft Sans Serif"/>
              </a:rPr>
              <a:t>капитальный </a:t>
            </a:r>
            <a:r>
              <a:rPr sz="1400" spc="-5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3CA4"/>
                </a:solidFill>
                <a:latin typeface="Microsoft Sans Serif"/>
                <a:cs typeface="Microsoft Sans Serif"/>
              </a:rPr>
              <a:t>ремонт</a:t>
            </a:r>
            <a:r>
              <a:rPr sz="1400" spc="-15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3CA4"/>
                </a:solidFill>
                <a:latin typeface="Microsoft Sans Serif"/>
                <a:cs typeface="Microsoft Sans Serif"/>
              </a:rPr>
              <a:t>учебных</a:t>
            </a:r>
            <a:r>
              <a:rPr sz="1400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003CA4"/>
                </a:solidFill>
                <a:latin typeface="Microsoft Sans Serif"/>
                <a:cs typeface="Microsoft Sans Serif"/>
              </a:rPr>
              <a:t>корпусов</a:t>
            </a:r>
            <a:r>
              <a:rPr sz="1400" spc="15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3CA4"/>
                </a:solidFill>
                <a:latin typeface="Microsoft Sans Serif"/>
                <a:cs typeface="Microsoft Sans Serif"/>
              </a:rPr>
              <a:t>и </a:t>
            </a:r>
            <a:r>
              <a:rPr sz="1400" spc="5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003CA4"/>
                </a:solidFill>
                <a:latin typeface="Microsoft Sans Serif"/>
                <a:cs typeface="Microsoft Sans Serif"/>
              </a:rPr>
              <a:t>помещений</a:t>
            </a:r>
            <a:r>
              <a:rPr sz="1400" spc="-5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3CA4"/>
                </a:solidFill>
                <a:latin typeface="Microsoft Sans Serif"/>
                <a:cs typeface="Microsoft Sans Serif"/>
              </a:rPr>
              <a:t>университета</a:t>
            </a:r>
            <a:r>
              <a:rPr sz="1400" spc="-20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003CA4"/>
                </a:solidFill>
                <a:latin typeface="Microsoft Sans Serif"/>
                <a:cs typeface="Microsoft Sans Serif"/>
              </a:rPr>
              <a:t>на</a:t>
            </a:r>
            <a:r>
              <a:rPr sz="1400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003CA4"/>
                </a:solidFill>
                <a:latin typeface="Microsoft Sans Serif"/>
                <a:cs typeface="Microsoft Sans Serif"/>
              </a:rPr>
              <a:t>общую </a:t>
            </a:r>
            <a:r>
              <a:rPr sz="1400" spc="-355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003CA4"/>
                </a:solidFill>
                <a:latin typeface="Microsoft Sans Serif"/>
                <a:cs typeface="Microsoft Sans Serif"/>
              </a:rPr>
              <a:t>сумму</a:t>
            </a:r>
            <a:endParaRPr sz="1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600" b="1" spc="15" dirty="0">
                <a:solidFill>
                  <a:srgbClr val="E60000"/>
                </a:solidFill>
                <a:latin typeface="Arial"/>
                <a:cs typeface="Arial"/>
              </a:rPr>
              <a:t>106,29</a:t>
            </a:r>
            <a:r>
              <a:rPr sz="1600" b="1" spc="-20" dirty="0">
                <a:solidFill>
                  <a:srgbClr val="E60000"/>
                </a:solidFill>
                <a:latin typeface="Arial"/>
                <a:cs typeface="Arial"/>
              </a:rPr>
              <a:t> </a:t>
            </a:r>
            <a:r>
              <a:rPr sz="1600" b="1" spc="10" dirty="0">
                <a:solidFill>
                  <a:srgbClr val="E60000"/>
                </a:solidFill>
                <a:latin typeface="Arial"/>
                <a:cs typeface="Arial"/>
              </a:rPr>
              <a:t>млн.руб</a:t>
            </a:r>
            <a:r>
              <a:rPr sz="1600" spc="10" dirty="0">
                <a:solidFill>
                  <a:srgbClr val="E60000"/>
                </a:solidFill>
                <a:latin typeface="Microsoft Sans Serif"/>
                <a:cs typeface="Microsoft Sans Serif"/>
              </a:rPr>
              <a:t>.</a:t>
            </a:r>
            <a:endParaRPr sz="16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400" dirty="0">
                <a:solidFill>
                  <a:srgbClr val="003CA4"/>
                </a:solidFill>
                <a:latin typeface="Microsoft Sans Serif"/>
                <a:cs typeface="Microsoft Sans Serif"/>
              </a:rPr>
              <a:t>в</a:t>
            </a:r>
            <a:r>
              <a:rPr sz="1400" spc="-10" dirty="0">
                <a:solidFill>
                  <a:srgbClr val="003CA4"/>
                </a:solidFill>
                <a:latin typeface="Microsoft Sans Serif"/>
                <a:cs typeface="Microsoft Sans Serif"/>
              </a:rPr>
              <a:t> том</a:t>
            </a:r>
            <a:r>
              <a:rPr sz="1400" spc="-35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003CA4"/>
                </a:solidFill>
                <a:latin typeface="Microsoft Sans Serif"/>
                <a:cs typeface="Microsoft Sans Serif"/>
              </a:rPr>
              <a:t>числе:</a:t>
            </a:r>
            <a:endParaRPr sz="14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400" spc="-30" dirty="0">
                <a:solidFill>
                  <a:srgbClr val="003CA4"/>
                </a:solidFill>
                <a:latin typeface="Microsoft Sans Serif"/>
                <a:cs typeface="Microsoft Sans Serif"/>
              </a:rPr>
              <a:t>Текущий</a:t>
            </a:r>
            <a:r>
              <a:rPr sz="1400" spc="45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3CA4"/>
                </a:solidFill>
                <a:latin typeface="Microsoft Sans Serif"/>
                <a:cs typeface="Microsoft Sans Serif"/>
              </a:rPr>
              <a:t>ремонт</a:t>
            </a:r>
            <a:r>
              <a:rPr sz="1400" spc="-15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003CA4"/>
                </a:solidFill>
                <a:latin typeface="Microsoft Sans Serif"/>
                <a:cs typeface="Microsoft Sans Serif"/>
              </a:rPr>
              <a:t>объектов </a:t>
            </a:r>
            <a:r>
              <a:rPr sz="1400" spc="-40" dirty="0">
                <a:solidFill>
                  <a:srgbClr val="003CA4"/>
                </a:solidFill>
                <a:latin typeface="Microsoft Sans Serif"/>
                <a:cs typeface="Microsoft Sans Serif"/>
              </a:rPr>
              <a:t>КГЭУ</a:t>
            </a:r>
            <a:r>
              <a:rPr sz="1400" spc="10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003CA4"/>
                </a:solidFill>
                <a:latin typeface="Microsoft Sans Serif"/>
                <a:cs typeface="Microsoft Sans Serif"/>
              </a:rPr>
              <a:t>на</a:t>
            </a:r>
            <a:endParaRPr sz="1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1400" spc="-25" dirty="0">
                <a:solidFill>
                  <a:srgbClr val="003CA4"/>
                </a:solidFill>
                <a:latin typeface="Microsoft Sans Serif"/>
                <a:cs typeface="Microsoft Sans Serif"/>
              </a:rPr>
              <a:t>сумму</a:t>
            </a:r>
            <a:r>
              <a:rPr sz="1400" spc="15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600" b="1" spc="-5" dirty="0">
                <a:solidFill>
                  <a:srgbClr val="003CA4"/>
                </a:solidFill>
                <a:latin typeface="Arial"/>
                <a:cs typeface="Arial"/>
              </a:rPr>
              <a:t>25</a:t>
            </a:r>
            <a:r>
              <a:rPr sz="1600" b="1" spc="-15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3CA4"/>
                </a:solidFill>
                <a:latin typeface="Arial"/>
                <a:cs typeface="Arial"/>
              </a:rPr>
              <a:t>947</a:t>
            </a:r>
            <a:r>
              <a:rPr sz="1600" b="1" spc="-15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3CA4"/>
                </a:solidFill>
                <a:latin typeface="Arial"/>
                <a:cs typeface="Arial"/>
              </a:rPr>
              <a:t>416,0 </a:t>
            </a:r>
            <a:r>
              <a:rPr sz="1400" spc="-5" dirty="0">
                <a:solidFill>
                  <a:srgbClr val="003CA4"/>
                </a:solidFill>
                <a:latin typeface="Microsoft Sans Serif"/>
                <a:cs typeface="Microsoft Sans Serif"/>
              </a:rPr>
              <a:t>руб.</a:t>
            </a:r>
            <a:endParaRPr sz="1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400" spc="-15" dirty="0">
                <a:solidFill>
                  <a:srgbClr val="003CA4"/>
                </a:solidFill>
                <a:latin typeface="Microsoft Sans Serif"/>
                <a:cs typeface="Microsoft Sans Serif"/>
              </a:rPr>
              <a:t>Капитальный</a:t>
            </a:r>
            <a:r>
              <a:rPr sz="1400" spc="-25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3CA4"/>
                </a:solidFill>
                <a:latin typeface="Microsoft Sans Serif"/>
                <a:cs typeface="Microsoft Sans Serif"/>
              </a:rPr>
              <a:t>ремонт</a:t>
            </a:r>
            <a:r>
              <a:rPr sz="1400" spc="-25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003CA4"/>
                </a:solidFill>
                <a:latin typeface="Microsoft Sans Serif"/>
                <a:cs typeface="Microsoft Sans Serif"/>
              </a:rPr>
              <a:t>объектов</a:t>
            </a:r>
            <a:endParaRPr sz="1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400" spc="-40" dirty="0">
                <a:solidFill>
                  <a:srgbClr val="003CA4"/>
                </a:solidFill>
                <a:latin typeface="Microsoft Sans Serif"/>
                <a:cs typeface="Microsoft Sans Serif"/>
              </a:rPr>
              <a:t>КГЭУ</a:t>
            </a:r>
            <a:r>
              <a:rPr sz="1400" spc="5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003CA4"/>
                </a:solidFill>
                <a:latin typeface="Microsoft Sans Serif"/>
                <a:cs typeface="Microsoft Sans Serif"/>
              </a:rPr>
              <a:t>на</a:t>
            </a:r>
            <a:r>
              <a:rPr sz="1400" spc="-10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003CA4"/>
                </a:solidFill>
                <a:latin typeface="Microsoft Sans Serif"/>
                <a:cs typeface="Microsoft Sans Serif"/>
              </a:rPr>
              <a:t>сумму</a:t>
            </a:r>
            <a:r>
              <a:rPr sz="1400" spc="25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600" b="1" spc="-5" dirty="0">
                <a:solidFill>
                  <a:srgbClr val="003CA4"/>
                </a:solidFill>
                <a:latin typeface="Arial"/>
                <a:cs typeface="Arial"/>
              </a:rPr>
              <a:t>80 342</a:t>
            </a:r>
            <a:r>
              <a:rPr sz="1600" b="1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3CA4"/>
                </a:solidFill>
                <a:latin typeface="Arial"/>
                <a:cs typeface="Arial"/>
              </a:rPr>
              <a:t>431,51</a:t>
            </a:r>
            <a:r>
              <a:rPr sz="1600" b="1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3CA4"/>
                </a:solidFill>
                <a:latin typeface="Microsoft Sans Serif"/>
                <a:cs typeface="Microsoft Sans Serif"/>
              </a:rPr>
              <a:t>руб.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199757" y="655700"/>
            <a:ext cx="417830" cy="925194"/>
          </a:xfrm>
          <a:custGeom>
            <a:avLst/>
            <a:gdLst/>
            <a:ahLst/>
            <a:cxnLst/>
            <a:rect l="l" t="t" r="r" b="b"/>
            <a:pathLst>
              <a:path w="417829" h="925194">
                <a:moveTo>
                  <a:pt x="417703" y="716280"/>
                </a:moveTo>
                <a:lnTo>
                  <a:pt x="412178" y="668362"/>
                </a:lnTo>
                <a:lnTo>
                  <a:pt x="396481" y="624382"/>
                </a:lnTo>
                <a:lnTo>
                  <a:pt x="371830" y="585597"/>
                </a:lnTo>
                <a:lnTo>
                  <a:pt x="339496" y="553250"/>
                </a:lnTo>
                <a:lnTo>
                  <a:pt x="300736" y="528599"/>
                </a:lnTo>
                <a:lnTo>
                  <a:pt x="256781" y="512889"/>
                </a:lnTo>
                <a:lnTo>
                  <a:pt x="208915" y="507365"/>
                </a:lnTo>
                <a:lnTo>
                  <a:pt x="160985" y="512889"/>
                </a:lnTo>
                <a:lnTo>
                  <a:pt x="117005" y="528599"/>
                </a:lnTo>
                <a:lnTo>
                  <a:pt x="78219" y="553250"/>
                </a:lnTo>
                <a:lnTo>
                  <a:pt x="45872" y="585597"/>
                </a:lnTo>
                <a:lnTo>
                  <a:pt x="21221" y="624382"/>
                </a:lnTo>
                <a:lnTo>
                  <a:pt x="5511" y="668362"/>
                </a:lnTo>
                <a:lnTo>
                  <a:pt x="0" y="716280"/>
                </a:lnTo>
                <a:lnTo>
                  <a:pt x="5511" y="764159"/>
                </a:lnTo>
                <a:lnTo>
                  <a:pt x="21221" y="808113"/>
                </a:lnTo>
                <a:lnTo>
                  <a:pt x="45872" y="846874"/>
                </a:lnTo>
                <a:lnTo>
                  <a:pt x="78219" y="879208"/>
                </a:lnTo>
                <a:lnTo>
                  <a:pt x="117005" y="903859"/>
                </a:lnTo>
                <a:lnTo>
                  <a:pt x="160985" y="919556"/>
                </a:lnTo>
                <a:lnTo>
                  <a:pt x="208915" y="925068"/>
                </a:lnTo>
                <a:lnTo>
                  <a:pt x="256781" y="919556"/>
                </a:lnTo>
                <a:lnTo>
                  <a:pt x="300736" y="903859"/>
                </a:lnTo>
                <a:lnTo>
                  <a:pt x="339496" y="879208"/>
                </a:lnTo>
                <a:lnTo>
                  <a:pt x="371830" y="846874"/>
                </a:lnTo>
                <a:lnTo>
                  <a:pt x="396481" y="808113"/>
                </a:lnTo>
                <a:lnTo>
                  <a:pt x="412178" y="764159"/>
                </a:lnTo>
                <a:lnTo>
                  <a:pt x="417703" y="716280"/>
                </a:lnTo>
                <a:close/>
              </a:path>
              <a:path w="417829" h="925194">
                <a:moveTo>
                  <a:pt x="417703" y="208788"/>
                </a:moveTo>
                <a:lnTo>
                  <a:pt x="412178" y="160921"/>
                </a:lnTo>
                <a:lnTo>
                  <a:pt x="396481" y="116967"/>
                </a:lnTo>
                <a:lnTo>
                  <a:pt x="371830" y="78206"/>
                </a:lnTo>
                <a:lnTo>
                  <a:pt x="339496" y="45872"/>
                </a:lnTo>
                <a:lnTo>
                  <a:pt x="300736" y="21221"/>
                </a:lnTo>
                <a:lnTo>
                  <a:pt x="256781" y="5524"/>
                </a:lnTo>
                <a:lnTo>
                  <a:pt x="208915" y="0"/>
                </a:lnTo>
                <a:lnTo>
                  <a:pt x="160985" y="5524"/>
                </a:lnTo>
                <a:lnTo>
                  <a:pt x="117005" y="21221"/>
                </a:lnTo>
                <a:lnTo>
                  <a:pt x="78219" y="45872"/>
                </a:lnTo>
                <a:lnTo>
                  <a:pt x="45872" y="78206"/>
                </a:lnTo>
                <a:lnTo>
                  <a:pt x="21221" y="116967"/>
                </a:lnTo>
                <a:lnTo>
                  <a:pt x="5511" y="160921"/>
                </a:lnTo>
                <a:lnTo>
                  <a:pt x="0" y="208788"/>
                </a:lnTo>
                <a:lnTo>
                  <a:pt x="5511" y="256717"/>
                </a:lnTo>
                <a:lnTo>
                  <a:pt x="21221" y="300697"/>
                </a:lnTo>
                <a:lnTo>
                  <a:pt x="45872" y="339483"/>
                </a:lnTo>
                <a:lnTo>
                  <a:pt x="78219" y="371830"/>
                </a:lnTo>
                <a:lnTo>
                  <a:pt x="117005" y="396481"/>
                </a:lnTo>
                <a:lnTo>
                  <a:pt x="160985" y="412191"/>
                </a:lnTo>
                <a:lnTo>
                  <a:pt x="208915" y="417703"/>
                </a:lnTo>
                <a:lnTo>
                  <a:pt x="256781" y="412191"/>
                </a:lnTo>
                <a:lnTo>
                  <a:pt x="300736" y="396481"/>
                </a:lnTo>
                <a:lnTo>
                  <a:pt x="339496" y="371830"/>
                </a:lnTo>
                <a:lnTo>
                  <a:pt x="371830" y="339483"/>
                </a:lnTo>
                <a:lnTo>
                  <a:pt x="396481" y="300697"/>
                </a:lnTo>
                <a:lnTo>
                  <a:pt x="412178" y="256717"/>
                </a:lnTo>
                <a:lnTo>
                  <a:pt x="417703" y="208788"/>
                </a:lnTo>
                <a:close/>
              </a:path>
            </a:pathLst>
          </a:custGeom>
          <a:solidFill>
            <a:srgbClr val="E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7314692" y="515239"/>
            <a:ext cx="191135" cy="1040765"/>
          </a:xfrm>
          <a:prstGeom prst="rect">
            <a:avLst/>
          </a:prstGeom>
        </p:spPr>
        <p:txBody>
          <a:bodyPr vert="horz" wrap="square" lIns="0" tIns="1619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75"/>
              </a:spcBef>
            </a:pPr>
            <a:r>
              <a:rPr sz="2350" b="1" spc="-1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23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75"/>
              </a:spcBef>
            </a:pPr>
            <a:r>
              <a:rPr sz="2350" b="1" spc="-1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235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199757" y="1667636"/>
            <a:ext cx="417830" cy="941705"/>
          </a:xfrm>
          <a:custGeom>
            <a:avLst/>
            <a:gdLst/>
            <a:ahLst/>
            <a:cxnLst/>
            <a:rect l="l" t="t" r="r" b="b"/>
            <a:pathLst>
              <a:path w="417829" h="941705">
                <a:moveTo>
                  <a:pt x="417703" y="732663"/>
                </a:moveTo>
                <a:lnTo>
                  <a:pt x="412178" y="684796"/>
                </a:lnTo>
                <a:lnTo>
                  <a:pt x="396481" y="640842"/>
                </a:lnTo>
                <a:lnTo>
                  <a:pt x="371830" y="602081"/>
                </a:lnTo>
                <a:lnTo>
                  <a:pt x="339496" y="569747"/>
                </a:lnTo>
                <a:lnTo>
                  <a:pt x="300736" y="545096"/>
                </a:lnTo>
                <a:lnTo>
                  <a:pt x="256781" y="529399"/>
                </a:lnTo>
                <a:lnTo>
                  <a:pt x="208915" y="523875"/>
                </a:lnTo>
                <a:lnTo>
                  <a:pt x="160985" y="529399"/>
                </a:lnTo>
                <a:lnTo>
                  <a:pt x="117005" y="545096"/>
                </a:lnTo>
                <a:lnTo>
                  <a:pt x="78219" y="569747"/>
                </a:lnTo>
                <a:lnTo>
                  <a:pt x="45872" y="602081"/>
                </a:lnTo>
                <a:lnTo>
                  <a:pt x="21221" y="640842"/>
                </a:lnTo>
                <a:lnTo>
                  <a:pt x="5511" y="684796"/>
                </a:lnTo>
                <a:lnTo>
                  <a:pt x="0" y="732663"/>
                </a:lnTo>
                <a:lnTo>
                  <a:pt x="5511" y="780554"/>
                </a:lnTo>
                <a:lnTo>
                  <a:pt x="21221" y="824522"/>
                </a:lnTo>
                <a:lnTo>
                  <a:pt x="45872" y="863307"/>
                </a:lnTo>
                <a:lnTo>
                  <a:pt x="78219" y="895667"/>
                </a:lnTo>
                <a:lnTo>
                  <a:pt x="117005" y="920343"/>
                </a:lnTo>
                <a:lnTo>
                  <a:pt x="160985" y="936066"/>
                </a:lnTo>
                <a:lnTo>
                  <a:pt x="208915" y="941578"/>
                </a:lnTo>
                <a:lnTo>
                  <a:pt x="256781" y="936066"/>
                </a:lnTo>
                <a:lnTo>
                  <a:pt x="300736" y="920343"/>
                </a:lnTo>
                <a:lnTo>
                  <a:pt x="339496" y="895667"/>
                </a:lnTo>
                <a:lnTo>
                  <a:pt x="371830" y="863307"/>
                </a:lnTo>
                <a:lnTo>
                  <a:pt x="396481" y="824522"/>
                </a:lnTo>
                <a:lnTo>
                  <a:pt x="412178" y="780554"/>
                </a:lnTo>
                <a:lnTo>
                  <a:pt x="417703" y="732663"/>
                </a:lnTo>
                <a:close/>
              </a:path>
              <a:path w="417829" h="941705">
                <a:moveTo>
                  <a:pt x="417703" y="208788"/>
                </a:moveTo>
                <a:lnTo>
                  <a:pt x="412178" y="160921"/>
                </a:lnTo>
                <a:lnTo>
                  <a:pt x="396481" y="116967"/>
                </a:lnTo>
                <a:lnTo>
                  <a:pt x="371830" y="78206"/>
                </a:lnTo>
                <a:lnTo>
                  <a:pt x="339496" y="45872"/>
                </a:lnTo>
                <a:lnTo>
                  <a:pt x="300736" y="21221"/>
                </a:lnTo>
                <a:lnTo>
                  <a:pt x="256781" y="5524"/>
                </a:lnTo>
                <a:lnTo>
                  <a:pt x="208915" y="0"/>
                </a:lnTo>
                <a:lnTo>
                  <a:pt x="160985" y="5524"/>
                </a:lnTo>
                <a:lnTo>
                  <a:pt x="117005" y="21221"/>
                </a:lnTo>
                <a:lnTo>
                  <a:pt x="78219" y="45872"/>
                </a:lnTo>
                <a:lnTo>
                  <a:pt x="45872" y="78206"/>
                </a:lnTo>
                <a:lnTo>
                  <a:pt x="21221" y="116967"/>
                </a:lnTo>
                <a:lnTo>
                  <a:pt x="5511" y="160921"/>
                </a:lnTo>
                <a:lnTo>
                  <a:pt x="0" y="208788"/>
                </a:lnTo>
                <a:lnTo>
                  <a:pt x="5511" y="256667"/>
                </a:lnTo>
                <a:lnTo>
                  <a:pt x="21221" y="300621"/>
                </a:lnTo>
                <a:lnTo>
                  <a:pt x="45872" y="339382"/>
                </a:lnTo>
                <a:lnTo>
                  <a:pt x="78219" y="371716"/>
                </a:lnTo>
                <a:lnTo>
                  <a:pt x="117005" y="396367"/>
                </a:lnTo>
                <a:lnTo>
                  <a:pt x="160985" y="412064"/>
                </a:lnTo>
                <a:lnTo>
                  <a:pt x="208915" y="417576"/>
                </a:lnTo>
                <a:lnTo>
                  <a:pt x="256781" y="412064"/>
                </a:lnTo>
                <a:lnTo>
                  <a:pt x="300736" y="396367"/>
                </a:lnTo>
                <a:lnTo>
                  <a:pt x="339496" y="371716"/>
                </a:lnTo>
                <a:lnTo>
                  <a:pt x="371830" y="339382"/>
                </a:lnTo>
                <a:lnTo>
                  <a:pt x="396481" y="300621"/>
                </a:lnTo>
                <a:lnTo>
                  <a:pt x="412178" y="256667"/>
                </a:lnTo>
                <a:lnTo>
                  <a:pt x="417703" y="208788"/>
                </a:lnTo>
                <a:close/>
              </a:path>
            </a:pathLst>
          </a:custGeom>
          <a:solidFill>
            <a:srgbClr val="E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7314692" y="1510919"/>
            <a:ext cx="191135" cy="1073785"/>
          </a:xfrm>
          <a:prstGeom prst="rect">
            <a:avLst/>
          </a:prstGeom>
        </p:spPr>
        <p:txBody>
          <a:bodyPr vert="horz" wrap="square" lIns="0" tIns="1784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5"/>
              </a:spcBef>
            </a:pPr>
            <a:r>
              <a:rPr sz="2350" b="1" spc="-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3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05"/>
              </a:spcBef>
            </a:pPr>
            <a:r>
              <a:rPr sz="2350" b="1" spc="-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35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7199756" y="2710688"/>
            <a:ext cx="417830" cy="945515"/>
            <a:chOff x="7199756" y="2710688"/>
            <a:chExt cx="417830" cy="945515"/>
          </a:xfrm>
        </p:grpSpPr>
        <p:sp>
          <p:nvSpPr>
            <p:cNvPr id="29" name="object 29"/>
            <p:cNvSpPr/>
            <p:nvPr/>
          </p:nvSpPr>
          <p:spPr>
            <a:xfrm>
              <a:off x="7199756" y="2710688"/>
              <a:ext cx="417830" cy="417830"/>
            </a:xfrm>
            <a:custGeom>
              <a:avLst/>
              <a:gdLst/>
              <a:ahLst/>
              <a:cxnLst/>
              <a:rect l="l" t="t" r="r" b="b"/>
              <a:pathLst>
                <a:path w="417829" h="417830">
                  <a:moveTo>
                    <a:pt x="208915" y="0"/>
                  </a:moveTo>
                  <a:lnTo>
                    <a:pt x="160993" y="5514"/>
                  </a:lnTo>
                  <a:lnTo>
                    <a:pt x="117012" y="21223"/>
                  </a:lnTo>
                  <a:lnTo>
                    <a:pt x="78223" y="45876"/>
                  </a:lnTo>
                  <a:lnTo>
                    <a:pt x="45876" y="78223"/>
                  </a:lnTo>
                  <a:lnTo>
                    <a:pt x="21223" y="117012"/>
                  </a:lnTo>
                  <a:lnTo>
                    <a:pt x="5514" y="160993"/>
                  </a:lnTo>
                  <a:lnTo>
                    <a:pt x="0" y="208914"/>
                  </a:lnTo>
                  <a:lnTo>
                    <a:pt x="5514" y="256789"/>
                  </a:lnTo>
                  <a:lnTo>
                    <a:pt x="21223" y="300737"/>
                  </a:lnTo>
                  <a:lnTo>
                    <a:pt x="45876" y="339503"/>
                  </a:lnTo>
                  <a:lnTo>
                    <a:pt x="78223" y="371836"/>
                  </a:lnTo>
                  <a:lnTo>
                    <a:pt x="117012" y="396482"/>
                  </a:lnTo>
                  <a:lnTo>
                    <a:pt x="160993" y="412189"/>
                  </a:lnTo>
                  <a:lnTo>
                    <a:pt x="208915" y="417702"/>
                  </a:lnTo>
                  <a:lnTo>
                    <a:pt x="256789" y="412189"/>
                  </a:lnTo>
                  <a:lnTo>
                    <a:pt x="300737" y="396482"/>
                  </a:lnTo>
                  <a:lnTo>
                    <a:pt x="339503" y="371836"/>
                  </a:lnTo>
                  <a:lnTo>
                    <a:pt x="371836" y="339503"/>
                  </a:lnTo>
                  <a:lnTo>
                    <a:pt x="396482" y="300737"/>
                  </a:lnTo>
                  <a:lnTo>
                    <a:pt x="412189" y="256789"/>
                  </a:lnTo>
                  <a:lnTo>
                    <a:pt x="417702" y="208914"/>
                  </a:lnTo>
                  <a:lnTo>
                    <a:pt x="412189" y="160993"/>
                  </a:lnTo>
                  <a:lnTo>
                    <a:pt x="396482" y="117012"/>
                  </a:lnTo>
                  <a:lnTo>
                    <a:pt x="371836" y="78223"/>
                  </a:lnTo>
                  <a:lnTo>
                    <a:pt x="339503" y="45876"/>
                  </a:lnTo>
                  <a:lnTo>
                    <a:pt x="300737" y="21223"/>
                  </a:lnTo>
                  <a:lnTo>
                    <a:pt x="256789" y="5514"/>
                  </a:lnTo>
                  <a:lnTo>
                    <a:pt x="208915" y="0"/>
                  </a:lnTo>
                  <a:close/>
                </a:path>
              </a:pathLst>
            </a:custGeom>
            <a:solidFill>
              <a:srgbClr val="E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35570" y="2746476"/>
              <a:ext cx="346100" cy="34610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7199756" y="3238373"/>
              <a:ext cx="417830" cy="417830"/>
            </a:xfrm>
            <a:custGeom>
              <a:avLst/>
              <a:gdLst/>
              <a:ahLst/>
              <a:cxnLst/>
              <a:rect l="l" t="t" r="r" b="b"/>
              <a:pathLst>
                <a:path w="417829" h="417829">
                  <a:moveTo>
                    <a:pt x="208915" y="0"/>
                  </a:moveTo>
                  <a:lnTo>
                    <a:pt x="160993" y="5513"/>
                  </a:lnTo>
                  <a:lnTo>
                    <a:pt x="117012" y="21220"/>
                  </a:lnTo>
                  <a:lnTo>
                    <a:pt x="78223" y="45866"/>
                  </a:lnTo>
                  <a:lnTo>
                    <a:pt x="45876" y="78199"/>
                  </a:lnTo>
                  <a:lnTo>
                    <a:pt x="21223" y="116965"/>
                  </a:lnTo>
                  <a:lnTo>
                    <a:pt x="5514" y="160913"/>
                  </a:lnTo>
                  <a:lnTo>
                    <a:pt x="0" y="208787"/>
                  </a:lnTo>
                  <a:lnTo>
                    <a:pt x="5514" y="256662"/>
                  </a:lnTo>
                  <a:lnTo>
                    <a:pt x="21223" y="300610"/>
                  </a:lnTo>
                  <a:lnTo>
                    <a:pt x="45876" y="339376"/>
                  </a:lnTo>
                  <a:lnTo>
                    <a:pt x="78223" y="371709"/>
                  </a:lnTo>
                  <a:lnTo>
                    <a:pt x="117012" y="396355"/>
                  </a:lnTo>
                  <a:lnTo>
                    <a:pt x="160993" y="412062"/>
                  </a:lnTo>
                  <a:lnTo>
                    <a:pt x="208915" y="417575"/>
                  </a:lnTo>
                  <a:lnTo>
                    <a:pt x="256789" y="412062"/>
                  </a:lnTo>
                  <a:lnTo>
                    <a:pt x="300737" y="396355"/>
                  </a:lnTo>
                  <a:lnTo>
                    <a:pt x="339503" y="371709"/>
                  </a:lnTo>
                  <a:lnTo>
                    <a:pt x="371836" y="339376"/>
                  </a:lnTo>
                  <a:lnTo>
                    <a:pt x="396482" y="300610"/>
                  </a:lnTo>
                  <a:lnTo>
                    <a:pt x="412189" y="256662"/>
                  </a:lnTo>
                  <a:lnTo>
                    <a:pt x="417702" y="208787"/>
                  </a:lnTo>
                  <a:lnTo>
                    <a:pt x="412189" y="160913"/>
                  </a:lnTo>
                  <a:lnTo>
                    <a:pt x="396482" y="116965"/>
                  </a:lnTo>
                  <a:lnTo>
                    <a:pt x="371836" y="78199"/>
                  </a:lnTo>
                  <a:lnTo>
                    <a:pt x="339503" y="45866"/>
                  </a:lnTo>
                  <a:lnTo>
                    <a:pt x="300737" y="21220"/>
                  </a:lnTo>
                  <a:lnTo>
                    <a:pt x="256789" y="5513"/>
                  </a:lnTo>
                  <a:lnTo>
                    <a:pt x="208915" y="0"/>
                  </a:lnTo>
                  <a:close/>
                </a:path>
              </a:pathLst>
            </a:custGeom>
            <a:solidFill>
              <a:srgbClr val="E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35570" y="3274161"/>
              <a:ext cx="346100" cy="3461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10692130" cy="7559675"/>
          </a:xfrm>
          <a:custGeom>
            <a:avLst/>
            <a:gdLst/>
            <a:ahLst/>
            <a:cxnLst/>
            <a:rect l="l" t="t" r="r" b="b"/>
            <a:pathLst>
              <a:path w="10692130" h="7559675">
                <a:moveTo>
                  <a:pt x="10691749" y="0"/>
                </a:moveTo>
                <a:lnTo>
                  <a:pt x="0" y="0"/>
                </a:lnTo>
                <a:lnTo>
                  <a:pt x="0" y="7559675"/>
                </a:lnTo>
                <a:lnTo>
                  <a:pt x="10691749" y="7559675"/>
                </a:lnTo>
                <a:lnTo>
                  <a:pt x="1069174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528055" y="0"/>
            <a:ext cx="5164455" cy="5039995"/>
            <a:chOff x="5528055" y="0"/>
            <a:chExt cx="5164455" cy="50399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28055" y="2517013"/>
              <a:ext cx="3146679" cy="25227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30468" y="3048"/>
              <a:ext cx="3109849" cy="25712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07807" y="2520061"/>
              <a:ext cx="2584576" cy="250634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86089" y="0"/>
              <a:ext cx="2606293" cy="2583942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0" y="5128319"/>
            <a:ext cx="1533525" cy="2343150"/>
          </a:xfrm>
          <a:custGeom>
            <a:avLst/>
            <a:gdLst/>
            <a:ahLst/>
            <a:cxnLst/>
            <a:rect l="l" t="t" r="r" b="b"/>
            <a:pathLst>
              <a:path w="1533525" h="2343150">
                <a:moveTo>
                  <a:pt x="342762" y="0"/>
                </a:moveTo>
                <a:lnTo>
                  <a:pt x="297630" y="1645"/>
                </a:lnTo>
                <a:lnTo>
                  <a:pt x="252659" y="5020"/>
                </a:lnTo>
                <a:lnTo>
                  <a:pt x="207901" y="10110"/>
                </a:lnTo>
                <a:lnTo>
                  <a:pt x="163407" y="16904"/>
                </a:lnTo>
                <a:lnTo>
                  <a:pt x="119229" y="25387"/>
                </a:lnTo>
                <a:lnTo>
                  <a:pt x="75418" y="35548"/>
                </a:lnTo>
                <a:lnTo>
                  <a:pt x="32027" y="47371"/>
                </a:lnTo>
                <a:lnTo>
                  <a:pt x="0" y="2285845"/>
                </a:lnTo>
                <a:lnTo>
                  <a:pt x="20182" y="2292457"/>
                </a:lnTo>
                <a:lnTo>
                  <a:pt x="64742" y="2305110"/>
                </a:lnTo>
                <a:lnTo>
                  <a:pt x="109553" y="2315930"/>
                </a:lnTo>
                <a:lnTo>
                  <a:pt x="154566" y="2324930"/>
                </a:lnTo>
                <a:lnTo>
                  <a:pt x="199727" y="2332123"/>
                </a:lnTo>
                <a:lnTo>
                  <a:pt x="244986" y="2337522"/>
                </a:lnTo>
                <a:lnTo>
                  <a:pt x="290291" y="2341141"/>
                </a:lnTo>
                <a:lnTo>
                  <a:pt x="335589" y="2342991"/>
                </a:lnTo>
                <a:lnTo>
                  <a:pt x="380830" y="2343087"/>
                </a:lnTo>
                <a:lnTo>
                  <a:pt x="425962" y="2341440"/>
                </a:lnTo>
                <a:lnTo>
                  <a:pt x="470932" y="2338066"/>
                </a:lnTo>
                <a:lnTo>
                  <a:pt x="515690" y="2332975"/>
                </a:lnTo>
                <a:lnTo>
                  <a:pt x="560184" y="2326181"/>
                </a:lnTo>
                <a:lnTo>
                  <a:pt x="604361" y="2317698"/>
                </a:lnTo>
                <a:lnTo>
                  <a:pt x="648171" y="2307539"/>
                </a:lnTo>
                <a:lnTo>
                  <a:pt x="691561" y="2295715"/>
                </a:lnTo>
                <a:lnTo>
                  <a:pt x="734480" y="2282242"/>
                </a:lnTo>
                <a:lnTo>
                  <a:pt x="776876" y="2267130"/>
                </a:lnTo>
                <a:lnTo>
                  <a:pt x="818698" y="2250394"/>
                </a:lnTo>
                <a:lnTo>
                  <a:pt x="859894" y="2232047"/>
                </a:lnTo>
                <a:lnTo>
                  <a:pt x="900411" y="2212101"/>
                </a:lnTo>
                <a:lnTo>
                  <a:pt x="940199" y="2190569"/>
                </a:lnTo>
                <a:lnTo>
                  <a:pt x="979206" y="2167466"/>
                </a:lnTo>
                <a:lnTo>
                  <a:pt x="1017380" y="2142802"/>
                </a:lnTo>
                <a:lnTo>
                  <a:pt x="1054669" y="2116593"/>
                </a:lnTo>
                <a:lnTo>
                  <a:pt x="1091022" y="2088850"/>
                </a:lnTo>
                <a:lnTo>
                  <a:pt x="1126387" y="2059587"/>
                </a:lnTo>
                <a:lnTo>
                  <a:pt x="1160712" y="2028816"/>
                </a:lnTo>
                <a:lnTo>
                  <a:pt x="1193946" y="1996552"/>
                </a:lnTo>
                <a:lnTo>
                  <a:pt x="1226037" y="1962806"/>
                </a:lnTo>
                <a:lnTo>
                  <a:pt x="1256933" y="1927591"/>
                </a:lnTo>
                <a:lnTo>
                  <a:pt x="1286582" y="1890922"/>
                </a:lnTo>
                <a:lnTo>
                  <a:pt x="1314934" y="1852811"/>
                </a:lnTo>
                <a:lnTo>
                  <a:pt x="1341935" y="1813270"/>
                </a:lnTo>
                <a:lnTo>
                  <a:pt x="1367536" y="1772314"/>
                </a:lnTo>
                <a:lnTo>
                  <a:pt x="1391464" y="1730355"/>
                </a:lnTo>
                <a:lnTo>
                  <a:pt x="1413481" y="1687833"/>
                </a:lnTo>
                <a:lnTo>
                  <a:pt x="1433600" y="1644800"/>
                </a:lnTo>
                <a:lnTo>
                  <a:pt x="1451834" y="1601308"/>
                </a:lnTo>
                <a:lnTo>
                  <a:pt x="1468195" y="1557408"/>
                </a:lnTo>
                <a:lnTo>
                  <a:pt x="1482696" y="1513153"/>
                </a:lnTo>
                <a:lnTo>
                  <a:pt x="1495352" y="1468593"/>
                </a:lnTo>
                <a:lnTo>
                  <a:pt x="1506174" y="1423781"/>
                </a:lnTo>
                <a:lnTo>
                  <a:pt x="1515176" y="1378767"/>
                </a:lnTo>
                <a:lnTo>
                  <a:pt x="1522371" y="1333605"/>
                </a:lnTo>
                <a:lnTo>
                  <a:pt x="1527772" y="1288345"/>
                </a:lnTo>
                <a:lnTo>
                  <a:pt x="1531391" y="1243040"/>
                </a:lnTo>
                <a:lnTo>
                  <a:pt x="1533243" y="1197740"/>
                </a:lnTo>
                <a:lnTo>
                  <a:pt x="1533340" y="1152498"/>
                </a:lnTo>
                <a:lnTo>
                  <a:pt x="1531694" y="1107366"/>
                </a:lnTo>
                <a:lnTo>
                  <a:pt x="1528320" y="1062394"/>
                </a:lnTo>
                <a:lnTo>
                  <a:pt x="1523230" y="1017635"/>
                </a:lnTo>
                <a:lnTo>
                  <a:pt x="1516437" y="973141"/>
                </a:lnTo>
                <a:lnTo>
                  <a:pt x="1507954" y="928963"/>
                </a:lnTo>
                <a:lnTo>
                  <a:pt x="1497795" y="885152"/>
                </a:lnTo>
                <a:lnTo>
                  <a:pt x="1485971" y="841761"/>
                </a:lnTo>
                <a:lnTo>
                  <a:pt x="1472498" y="798842"/>
                </a:lnTo>
                <a:lnTo>
                  <a:pt x="1457386" y="756445"/>
                </a:lnTo>
                <a:lnTo>
                  <a:pt x="1440650" y="714623"/>
                </a:lnTo>
                <a:lnTo>
                  <a:pt x="1422302" y="673427"/>
                </a:lnTo>
                <a:lnTo>
                  <a:pt x="1402356" y="632909"/>
                </a:lnTo>
                <a:lnTo>
                  <a:pt x="1380825" y="593121"/>
                </a:lnTo>
                <a:lnTo>
                  <a:pt x="1357721" y="554114"/>
                </a:lnTo>
                <a:lnTo>
                  <a:pt x="1333057" y="515941"/>
                </a:lnTo>
                <a:lnTo>
                  <a:pt x="1306848" y="478652"/>
                </a:lnTo>
                <a:lnTo>
                  <a:pt x="1279105" y="442300"/>
                </a:lnTo>
                <a:lnTo>
                  <a:pt x="1249841" y="406936"/>
                </a:lnTo>
                <a:lnTo>
                  <a:pt x="1219071" y="372612"/>
                </a:lnTo>
                <a:lnTo>
                  <a:pt x="1186806" y="339379"/>
                </a:lnTo>
                <a:lnTo>
                  <a:pt x="1153060" y="307290"/>
                </a:lnTo>
                <a:lnTo>
                  <a:pt x="1117846" y="276395"/>
                </a:lnTo>
                <a:lnTo>
                  <a:pt x="1081177" y="246748"/>
                </a:lnTo>
                <a:lnTo>
                  <a:pt x="1043066" y="218398"/>
                </a:lnTo>
                <a:lnTo>
                  <a:pt x="1003526" y="191399"/>
                </a:lnTo>
                <a:lnTo>
                  <a:pt x="962571" y="165802"/>
                </a:lnTo>
                <a:lnTo>
                  <a:pt x="920612" y="141873"/>
                </a:lnTo>
                <a:lnTo>
                  <a:pt x="878090" y="119856"/>
                </a:lnTo>
                <a:lnTo>
                  <a:pt x="835058" y="99737"/>
                </a:lnTo>
                <a:lnTo>
                  <a:pt x="791566" y="81504"/>
                </a:lnTo>
                <a:lnTo>
                  <a:pt x="747667" y="65143"/>
                </a:lnTo>
                <a:lnTo>
                  <a:pt x="703412" y="50641"/>
                </a:lnTo>
                <a:lnTo>
                  <a:pt x="658852" y="37986"/>
                </a:lnTo>
                <a:lnTo>
                  <a:pt x="614041" y="27164"/>
                </a:lnTo>
                <a:lnTo>
                  <a:pt x="569028" y="18162"/>
                </a:lnTo>
                <a:lnTo>
                  <a:pt x="523867" y="10967"/>
                </a:lnTo>
                <a:lnTo>
                  <a:pt x="478607" y="5567"/>
                </a:lnTo>
                <a:lnTo>
                  <a:pt x="433303" y="1947"/>
                </a:lnTo>
                <a:lnTo>
                  <a:pt x="388004" y="96"/>
                </a:lnTo>
                <a:lnTo>
                  <a:pt x="342762" y="0"/>
                </a:lnTo>
                <a:close/>
              </a:path>
            </a:pathLst>
          </a:custGeom>
          <a:solidFill>
            <a:srgbClr val="C9D6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0" y="0"/>
            <a:ext cx="4331335" cy="6517640"/>
            <a:chOff x="0" y="0"/>
            <a:chExt cx="4331335" cy="6517640"/>
          </a:xfrm>
        </p:grpSpPr>
        <p:sp>
          <p:nvSpPr>
            <p:cNvPr id="10" name="object 10"/>
            <p:cNvSpPr/>
            <p:nvPr/>
          </p:nvSpPr>
          <p:spPr>
            <a:xfrm>
              <a:off x="0" y="0"/>
              <a:ext cx="2774950" cy="3972560"/>
            </a:xfrm>
            <a:custGeom>
              <a:avLst/>
              <a:gdLst/>
              <a:ahLst/>
              <a:cxnLst/>
              <a:rect l="l" t="t" r="r" b="b"/>
              <a:pathLst>
                <a:path w="2774950" h="3972560">
                  <a:moveTo>
                    <a:pt x="2181376" y="0"/>
                  </a:moveTo>
                  <a:lnTo>
                    <a:pt x="0" y="0"/>
                  </a:lnTo>
                  <a:lnTo>
                    <a:pt x="0" y="3941561"/>
                  </a:lnTo>
                  <a:lnTo>
                    <a:pt x="60031" y="3950586"/>
                  </a:lnTo>
                  <a:lnTo>
                    <a:pt x="104927" y="3956248"/>
                  </a:lnTo>
                  <a:lnTo>
                    <a:pt x="149979" y="3961062"/>
                  </a:lnTo>
                  <a:lnTo>
                    <a:pt x="195176" y="3965024"/>
                  </a:lnTo>
                  <a:lnTo>
                    <a:pt x="240506" y="3968128"/>
                  </a:lnTo>
                  <a:lnTo>
                    <a:pt x="285958" y="3970369"/>
                  </a:lnTo>
                  <a:lnTo>
                    <a:pt x="331521" y="3971742"/>
                  </a:lnTo>
                  <a:lnTo>
                    <a:pt x="377182" y="3972241"/>
                  </a:lnTo>
                  <a:lnTo>
                    <a:pt x="422931" y="3971860"/>
                  </a:lnTo>
                  <a:lnTo>
                    <a:pt x="468756" y="3970596"/>
                  </a:lnTo>
                  <a:lnTo>
                    <a:pt x="514645" y="3968442"/>
                  </a:lnTo>
                  <a:lnTo>
                    <a:pt x="560587" y="3965393"/>
                  </a:lnTo>
                  <a:lnTo>
                    <a:pt x="606571" y="3961443"/>
                  </a:lnTo>
                  <a:lnTo>
                    <a:pt x="652586" y="3956588"/>
                  </a:lnTo>
                  <a:lnTo>
                    <a:pt x="698618" y="3950822"/>
                  </a:lnTo>
                  <a:lnTo>
                    <a:pt x="744658" y="3944139"/>
                  </a:lnTo>
                  <a:lnTo>
                    <a:pt x="790694" y="3936535"/>
                  </a:lnTo>
                  <a:lnTo>
                    <a:pt x="836714" y="3928004"/>
                  </a:lnTo>
                  <a:lnTo>
                    <a:pt x="882707" y="3918541"/>
                  </a:lnTo>
                  <a:lnTo>
                    <a:pt x="928661" y="3908140"/>
                  </a:lnTo>
                  <a:lnTo>
                    <a:pt x="974565" y="3896796"/>
                  </a:lnTo>
                  <a:lnTo>
                    <a:pt x="1020407" y="3884504"/>
                  </a:lnTo>
                  <a:lnTo>
                    <a:pt x="1066176" y="3871259"/>
                  </a:lnTo>
                  <a:lnTo>
                    <a:pt x="1111861" y="3857054"/>
                  </a:lnTo>
                  <a:lnTo>
                    <a:pt x="1157450" y="3841886"/>
                  </a:lnTo>
                  <a:lnTo>
                    <a:pt x="1202931" y="3825748"/>
                  </a:lnTo>
                  <a:lnTo>
                    <a:pt x="1248084" y="3808714"/>
                  </a:lnTo>
                  <a:lnTo>
                    <a:pt x="1292693" y="3790871"/>
                  </a:lnTo>
                  <a:lnTo>
                    <a:pt x="1336753" y="3772229"/>
                  </a:lnTo>
                  <a:lnTo>
                    <a:pt x="1380259" y="3752800"/>
                  </a:lnTo>
                  <a:lnTo>
                    <a:pt x="1423205" y="3732596"/>
                  </a:lnTo>
                  <a:lnTo>
                    <a:pt x="1465586" y="3711628"/>
                  </a:lnTo>
                  <a:lnTo>
                    <a:pt x="1507397" y="3689907"/>
                  </a:lnTo>
                  <a:lnTo>
                    <a:pt x="1548632" y="3667445"/>
                  </a:lnTo>
                  <a:lnTo>
                    <a:pt x="1589286" y="3644253"/>
                  </a:lnTo>
                  <a:lnTo>
                    <a:pt x="1629353" y="3620344"/>
                  </a:lnTo>
                  <a:lnTo>
                    <a:pt x="1668829" y="3595727"/>
                  </a:lnTo>
                  <a:lnTo>
                    <a:pt x="1707708" y="3570415"/>
                  </a:lnTo>
                  <a:lnTo>
                    <a:pt x="1745985" y="3544420"/>
                  </a:lnTo>
                  <a:lnTo>
                    <a:pt x="1783654" y="3517752"/>
                  </a:lnTo>
                  <a:lnTo>
                    <a:pt x="1820710" y="3490424"/>
                  </a:lnTo>
                  <a:lnTo>
                    <a:pt x="1857148" y="3462446"/>
                  </a:lnTo>
                  <a:lnTo>
                    <a:pt x="1892962" y="3433830"/>
                  </a:lnTo>
                  <a:lnTo>
                    <a:pt x="1928147" y="3404587"/>
                  </a:lnTo>
                  <a:lnTo>
                    <a:pt x="1962698" y="3374730"/>
                  </a:lnTo>
                  <a:lnTo>
                    <a:pt x="1996609" y="3344269"/>
                  </a:lnTo>
                  <a:lnTo>
                    <a:pt x="2029875" y="3313217"/>
                  </a:lnTo>
                  <a:lnTo>
                    <a:pt x="2062492" y="3281583"/>
                  </a:lnTo>
                  <a:lnTo>
                    <a:pt x="2094452" y="3249381"/>
                  </a:lnTo>
                  <a:lnTo>
                    <a:pt x="2125752" y="3216621"/>
                  </a:lnTo>
                  <a:lnTo>
                    <a:pt x="2156385" y="3183315"/>
                  </a:lnTo>
                  <a:lnTo>
                    <a:pt x="2186347" y="3149474"/>
                  </a:lnTo>
                  <a:lnTo>
                    <a:pt x="2215632" y="3115110"/>
                  </a:lnTo>
                  <a:lnTo>
                    <a:pt x="2244235" y="3080234"/>
                  </a:lnTo>
                  <a:lnTo>
                    <a:pt x="2272151" y="3044858"/>
                  </a:lnTo>
                  <a:lnTo>
                    <a:pt x="2299373" y="3008993"/>
                  </a:lnTo>
                  <a:lnTo>
                    <a:pt x="2325898" y="2972651"/>
                  </a:lnTo>
                  <a:lnTo>
                    <a:pt x="2351718" y="2935843"/>
                  </a:lnTo>
                  <a:lnTo>
                    <a:pt x="2376830" y="2898580"/>
                  </a:lnTo>
                  <a:lnTo>
                    <a:pt x="2401228" y="2860875"/>
                  </a:lnTo>
                  <a:lnTo>
                    <a:pt x="2424907" y="2822738"/>
                  </a:lnTo>
                  <a:lnTo>
                    <a:pt x="2447861" y="2784181"/>
                  </a:lnTo>
                  <a:lnTo>
                    <a:pt x="2470084" y="2745215"/>
                  </a:lnTo>
                  <a:lnTo>
                    <a:pt x="2491572" y="2705853"/>
                  </a:lnTo>
                  <a:lnTo>
                    <a:pt x="2512320" y="2666104"/>
                  </a:lnTo>
                  <a:lnTo>
                    <a:pt x="2532321" y="2625982"/>
                  </a:lnTo>
                  <a:lnTo>
                    <a:pt x="2551571" y="2585497"/>
                  </a:lnTo>
                  <a:lnTo>
                    <a:pt x="2570064" y="2544661"/>
                  </a:lnTo>
                  <a:lnTo>
                    <a:pt x="2587795" y="2503485"/>
                  </a:lnTo>
                  <a:lnTo>
                    <a:pt x="2604759" y="2461981"/>
                  </a:lnTo>
                  <a:lnTo>
                    <a:pt x="2620950" y="2420160"/>
                  </a:lnTo>
                  <a:lnTo>
                    <a:pt x="2636363" y="2378034"/>
                  </a:lnTo>
                  <a:lnTo>
                    <a:pt x="2650992" y="2335614"/>
                  </a:lnTo>
                  <a:lnTo>
                    <a:pt x="2664833" y="2292911"/>
                  </a:lnTo>
                  <a:lnTo>
                    <a:pt x="2677880" y="2249938"/>
                  </a:lnTo>
                  <a:lnTo>
                    <a:pt x="2690128" y="2206705"/>
                  </a:lnTo>
                  <a:lnTo>
                    <a:pt x="2701570" y="2163224"/>
                  </a:lnTo>
                  <a:lnTo>
                    <a:pt x="2712203" y="2119507"/>
                  </a:lnTo>
                  <a:lnTo>
                    <a:pt x="2722021" y="2075564"/>
                  </a:lnTo>
                  <a:lnTo>
                    <a:pt x="2731018" y="2031408"/>
                  </a:lnTo>
                  <a:lnTo>
                    <a:pt x="2739189" y="1987050"/>
                  </a:lnTo>
                  <a:lnTo>
                    <a:pt x="2746529" y="1942502"/>
                  </a:lnTo>
                  <a:lnTo>
                    <a:pt x="2753032" y="1897774"/>
                  </a:lnTo>
                  <a:lnTo>
                    <a:pt x="2758693" y="1852878"/>
                  </a:lnTo>
                  <a:lnTo>
                    <a:pt x="2763507" y="1807826"/>
                  </a:lnTo>
                  <a:lnTo>
                    <a:pt x="2767468" y="1762630"/>
                  </a:lnTo>
                  <a:lnTo>
                    <a:pt x="2770572" y="1717300"/>
                  </a:lnTo>
                  <a:lnTo>
                    <a:pt x="2772812" y="1671848"/>
                  </a:lnTo>
                  <a:lnTo>
                    <a:pt x="2774184" y="1626286"/>
                  </a:lnTo>
                  <a:lnTo>
                    <a:pt x="2774681" y="1580625"/>
                  </a:lnTo>
                  <a:lnTo>
                    <a:pt x="2774300" y="1534876"/>
                  </a:lnTo>
                  <a:lnTo>
                    <a:pt x="2773034" y="1489052"/>
                  </a:lnTo>
                  <a:lnTo>
                    <a:pt x="2770878" y="1443163"/>
                  </a:lnTo>
                  <a:lnTo>
                    <a:pt x="2767827" y="1397221"/>
                  </a:lnTo>
                  <a:lnTo>
                    <a:pt x="2763876" y="1351237"/>
                  </a:lnTo>
                  <a:lnTo>
                    <a:pt x="2759018" y="1305224"/>
                  </a:lnTo>
                  <a:lnTo>
                    <a:pt x="2753250" y="1259191"/>
                  </a:lnTo>
                  <a:lnTo>
                    <a:pt x="2746565" y="1213152"/>
                  </a:lnTo>
                  <a:lnTo>
                    <a:pt x="2738958" y="1167117"/>
                  </a:lnTo>
                  <a:lnTo>
                    <a:pt x="2730424" y="1121098"/>
                  </a:lnTo>
                  <a:lnTo>
                    <a:pt x="2720958" y="1075106"/>
                  </a:lnTo>
                  <a:lnTo>
                    <a:pt x="2710554" y="1029152"/>
                  </a:lnTo>
                  <a:lnTo>
                    <a:pt x="2699207" y="983249"/>
                  </a:lnTo>
                  <a:lnTo>
                    <a:pt x="2686911" y="937408"/>
                  </a:lnTo>
                  <a:lnTo>
                    <a:pt x="2673661" y="891639"/>
                  </a:lnTo>
                  <a:lnTo>
                    <a:pt x="2659453" y="845955"/>
                  </a:lnTo>
                  <a:lnTo>
                    <a:pt x="2644280" y="800368"/>
                  </a:lnTo>
                  <a:lnTo>
                    <a:pt x="2628138" y="754888"/>
                  </a:lnTo>
                  <a:lnTo>
                    <a:pt x="2611104" y="709730"/>
                  </a:lnTo>
                  <a:lnTo>
                    <a:pt x="2593261" y="665117"/>
                  </a:lnTo>
                  <a:lnTo>
                    <a:pt x="2574619" y="621053"/>
                  </a:lnTo>
                  <a:lnTo>
                    <a:pt x="2555190" y="577544"/>
                  </a:lnTo>
                  <a:lnTo>
                    <a:pt x="2534986" y="534595"/>
                  </a:lnTo>
                  <a:lnTo>
                    <a:pt x="2514018" y="492211"/>
                  </a:lnTo>
                  <a:lnTo>
                    <a:pt x="2492297" y="450397"/>
                  </a:lnTo>
                  <a:lnTo>
                    <a:pt x="2469835" y="409160"/>
                  </a:lnTo>
                  <a:lnTo>
                    <a:pt x="2446643" y="368503"/>
                  </a:lnTo>
                  <a:lnTo>
                    <a:pt x="2422734" y="328433"/>
                  </a:lnTo>
                  <a:lnTo>
                    <a:pt x="2398117" y="288955"/>
                  </a:lnTo>
                  <a:lnTo>
                    <a:pt x="2372805" y="250074"/>
                  </a:lnTo>
                  <a:lnTo>
                    <a:pt x="2346810" y="211795"/>
                  </a:lnTo>
                  <a:lnTo>
                    <a:pt x="2320142" y="174125"/>
                  </a:lnTo>
                  <a:lnTo>
                    <a:pt x="2292813" y="137067"/>
                  </a:lnTo>
                  <a:lnTo>
                    <a:pt x="2264835" y="100628"/>
                  </a:lnTo>
                  <a:lnTo>
                    <a:pt x="2236219" y="64812"/>
                  </a:lnTo>
                  <a:lnTo>
                    <a:pt x="2206977" y="29626"/>
                  </a:lnTo>
                  <a:lnTo>
                    <a:pt x="2181376" y="0"/>
                  </a:lnTo>
                  <a:close/>
                </a:path>
              </a:pathLst>
            </a:custGeom>
            <a:solidFill>
              <a:srgbClr val="C9D6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4331335" cy="6517500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461642" y="547192"/>
            <a:ext cx="3898265" cy="10248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90"/>
              </a:spcBef>
            </a:pPr>
            <a:r>
              <a:rPr b="0" spc="15" dirty="0">
                <a:latin typeface="Microsoft Sans Serif"/>
                <a:cs typeface="Microsoft Sans Serif"/>
              </a:rPr>
              <a:t>ИН</a:t>
            </a:r>
            <a:r>
              <a:rPr b="0" spc="5" dirty="0">
                <a:latin typeface="Microsoft Sans Serif"/>
                <a:cs typeface="Microsoft Sans Serif"/>
              </a:rPr>
              <a:t>Н</a:t>
            </a:r>
            <a:r>
              <a:rPr b="0" spc="20" dirty="0">
                <a:latin typeface="Microsoft Sans Serif"/>
                <a:cs typeface="Microsoft Sans Serif"/>
              </a:rPr>
              <a:t>О</a:t>
            </a:r>
            <a:r>
              <a:rPr b="0" spc="-105" dirty="0">
                <a:latin typeface="Microsoft Sans Serif"/>
                <a:cs typeface="Microsoft Sans Serif"/>
              </a:rPr>
              <a:t>В</a:t>
            </a:r>
            <a:r>
              <a:rPr b="0" spc="5" dirty="0">
                <a:latin typeface="Microsoft Sans Serif"/>
                <a:cs typeface="Microsoft Sans Serif"/>
              </a:rPr>
              <a:t>АЦ</a:t>
            </a:r>
            <a:r>
              <a:rPr b="0" spc="-5" dirty="0">
                <a:latin typeface="Microsoft Sans Serif"/>
                <a:cs typeface="Microsoft Sans Serif"/>
              </a:rPr>
              <a:t>И</a:t>
            </a:r>
            <a:r>
              <a:rPr b="0" spc="20" dirty="0">
                <a:latin typeface="Microsoft Sans Serif"/>
                <a:cs typeface="Microsoft Sans Serif"/>
              </a:rPr>
              <a:t>ОН</a:t>
            </a:r>
            <a:r>
              <a:rPr b="0" spc="5" dirty="0">
                <a:latin typeface="Microsoft Sans Serif"/>
                <a:cs typeface="Microsoft Sans Serif"/>
              </a:rPr>
              <a:t>Н</a:t>
            </a:r>
            <a:r>
              <a:rPr b="0" spc="10" dirty="0">
                <a:latin typeface="Microsoft Sans Serif"/>
                <a:cs typeface="Microsoft Sans Serif"/>
              </a:rPr>
              <a:t>АЯ  </a:t>
            </a:r>
            <a:r>
              <a:rPr b="0" spc="-80" dirty="0">
                <a:latin typeface="Microsoft Sans Serif"/>
                <a:cs typeface="Microsoft Sans Serif"/>
              </a:rPr>
              <a:t>ИНФРАСТРУКТУРА</a:t>
            </a:r>
          </a:p>
        </p:txBody>
      </p:sp>
      <p:sp>
        <p:nvSpPr>
          <p:cNvPr id="13" name="object 13"/>
          <p:cNvSpPr/>
          <p:nvPr/>
        </p:nvSpPr>
        <p:spPr>
          <a:xfrm>
            <a:off x="5523229" y="4975732"/>
            <a:ext cx="5168900" cy="2584450"/>
          </a:xfrm>
          <a:custGeom>
            <a:avLst/>
            <a:gdLst/>
            <a:ahLst/>
            <a:cxnLst/>
            <a:rect l="l" t="t" r="r" b="b"/>
            <a:pathLst>
              <a:path w="5168900" h="2584450">
                <a:moveTo>
                  <a:pt x="5168519" y="0"/>
                </a:moveTo>
                <a:lnTo>
                  <a:pt x="0" y="0"/>
                </a:lnTo>
                <a:lnTo>
                  <a:pt x="0" y="2583942"/>
                </a:lnTo>
                <a:lnTo>
                  <a:pt x="5168519" y="2583942"/>
                </a:lnTo>
                <a:lnTo>
                  <a:pt x="5168519" y="0"/>
                </a:lnTo>
                <a:close/>
              </a:path>
            </a:pathLst>
          </a:custGeom>
          <a:solidFill>
            <a:srgbClr val="DDE4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878829" y="5591936"/>
            <a:ext cx="4377055" cy="1308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3360" indent="-201295">
              <a:lnSpc>
                <a:spcPct val="100000"/>
              </a:lnSpc>
              <a:spcBef>
                <a:spcPts val="100"/>
              </a:spcBef>
              <a:buChar char="•"/>
              <a:tabLst>
                <a:tab pos="213360" algn="l"/>
                <a:tab pos="213995" algn="l"/>
              </a:tabLst>
            </a:pPr>
            <a:r>
              <a:rPr sz="1400" spc="-20" dirty="0">
                <a:solidFill>
                  <a:srgbClr val="003CA4"/>
                </a:solidFill>
                <a:latin typeface="Microsoft Sans Serif"/>
                <a:cs typeface="Microsoft Sans Serif"/>
              </a:rPr>
              <a:t>Ремонт</a:t>
            </a:r>
            <a:r>
              <a:rPr sz="1400" spc="-15" dirty="0">
                <a:solidFill>
                  <a:srgbClr val="003CA4"/>
                </a:solidFill>
                <a:latin typeface="Microsoft Sans Serif"/>
                <a:cs typeface="Microsoft Sans Serif"/>
              </a:rPr>
              <a:t> поточных</a:t>
            </a:r>
            <a:r>
              <a:rPr sz="1400" spc="-5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003CA4"/>
                </a:solidFill>
                <a:latin typeface="Microsoft Sans Serif"/>
                <a:cs typeface="Microsoft Sans Serif"/>
              </a:rPr>
              <a:t>аудиторий</a:t>
            </a:r>
            <a:r>
              <a:rPr sz="1400" spc="5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3CA4"/>
                </a:solidFill>
                <a:latin typeface="Microsoft Sans Serif"/>
                <a:cs typeface="Microsoft Sans Serif"/>
              </a:rPr>
              <a:t>в</a:t>
            </a:r>
            <a:r>
              <a:rPr sz="1400" spc="10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003CA4"/>
                </a:solidFill>
                <a:latin typeface="Microsoft Sans Serif"/>
                <a:cs typeface="Microsoft Sans Serif"/>
              </a:rPr>
              <a:t>корпусах</a:t>
            </a:r>
            <a:r>
              <a:rPr sz="1400" spc="15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400" spc="-50" dirty="0">
                <a:solidFill>
                  <a:srgbClr val="003CA4"/>
                </a:solidFill>
                <a:latin typeface="Microsoft Sans Serif"/>
                <a:cs typeface="Microsoft Sans Serif"/>
              </a:rPr>
              <a:t>«Д»</a:t>
            </a:r>
            <a:r>
              <a:rPr sz="1400" spc="-10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3CA4"/>
                </a:solidFill>
                <a:latin typeface="Microsoft Sans Serif"/>
                <a:cs typeface="Microsoft Sans Serif"/>
              </a:rPr>
              <a:t>и</a:t>
            </a:r>
            <a:r>
              <a:rPr sz="1400" spc="10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003CA4"/>
                </a:solidFill>
                <a:latin typeface="Microsoft Sans Serif"/>
                <a:cs typeface="Microsoft Sans Serif"/>
              </a:rPr>
              <a:t>«В»</a:t>
            </a:r>
            <a:endParaRPr sz="1400">
              <a:latin typeface="Microsoft Sans Serif"/>
              <a:cs typeface="Microsoft Sans Serif"/>
            </a:endParaRPr>
          </a:p>
          <a:p>
            <a:pPr marL="213360" marR="384175" indent="-201295">
              <a:lnSpc>
                <a:spcPct val="100000"/>
              </a:lnSpc>
              <a:spcBef>
                <a:spcPts val="5"/>
              </a:spcBef>
              <a:buChar char="•"/>
              <a:tabLst>
                <a:tab pos="213360" algn="l"/>
                <a:tab pos="213995" algn="l"/>
              </a:tabLst>
            </a:pPr>
            <a:r>
              <a:rPr sz="1400" spc="-15" dirty="0">
                <a:solidFill>
                  <a:srgbClr val="003CA4"/>
                </a:solidFill>
                <a:latin typeface="Microsoft Sans Serif"/>
                <a:cs typeface="Microsoft Sans Serif"/>
              </a:rPr>
              <a:t>Капитальный </a:t>
            </a:r>
            <a:r>
              <a:rPr sz="1400" spc="-10" dirty="0">
                <a:solidFill>
                  <a:srgbClr val="003CA4"/>
                </a:solidFill>
                <a:latin typeface="Microsoft Sans Serif"/>
                <a:cs typeface="Microsoft Sans Serif"/>
              </a:rPr>
              <a:t>ремонт </a:t>
            </a:r>
            <a:r>
              <a:rPr sz="1400" spc="-15" dirty="0">
                <a:solidFill>
                  <a:srgbClr val="003CA4"/>
                </a:solidFill>
                <a:latin typeface="Microsoft Sans Serif"/>
                <a:cs typeface="Microsoft Sans Serif"/>
              </a:rPr>
              <a:t>творческой мастерской, </a:t>
            </a:r>
            <a:r>
              <a:rPr sz="1400" spc="-360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3CA4"/>
                </a:solidFill>
                <a:latin typeface="Microsoft Sans Serif"/>
                <a:cs typeface="Microsoft Sans Serif"/>
              </a:rPr>
              <a:t>учебных</a:t>
            </a:r>
            <a:r>
              <a:rPr sz="1400" dirty="0">
                <a:solidFill>
                  <a:srgbClr val="003CA4"/>
                </a:solidFill>
                <a:latin typeface="Microsoft Sans Serif"/>
                <a:cs typeface="Microsoft Sans Serif"/>
              </a:rPr>
              <a:t> и</a:t>
            </a:r>
            <a:r>
              <a:rPr sz="1400" spc="15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3CA4"/>
                </a:solidFill>
                <a:latin typeface="Microsoft Sans Serif"/>
                <a:cs typeface="Microsoft Sans Serif"/>
              </a:rPr>
              <a:t>научных</a:t>
            </a:r>
            <a:r>
              <a:rPr sz="1400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3CA4"/>
                </a:solidFill>
                <a:latin typeface="Microsoft Sans Serif"/>
                <a:cs typeface="Microsoft Sans Serif"/>
              </a:rPr>
              <a:t>лабораторий.</a:t>
            </a:r>
            <a:endParaRPr sz="1400">
              <a:latin typeface="Microsoft Sans Serif"/>
              <a:cs typeface="Microsoft Sans Serif"/>
            </a:endParaRPr>
          </a:p>
          <a:p>
            <a:pPr marL="213360" indent="-201295">
              <a:lnSpc>
                <a:spcPct val="100000"/>
              </a:lnSpc>
              <a:spcBef>
                <a:spcPts val="10"/>
              </a:spcBef>
              <a:buChar char="•"/>
              <a:tabLst>
                <a:tab pos="213360" algn="l"/>
                <a:tab pos="213995" algn="l"/>
              </a:tabLst>
            </a:pPr>
            <a:r>
              <a:rPr sz="1400" spc="-15" dirty="0">
                <a:solidFill>
                  <a:srgbClr val="003CA4"/>
                </a:solidFill>
                <a:latin typeface="Microsoft Sans Serif"/>
                <a:cs typeface="Microsoft Sans Serif"/>
              </a:rPr>
              <a:t>Замена</a:t>
            </a:r>
            <a:r>
              <a:rPr sz="1400" spc="-30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003CA4"/>
                </a:solidFill>
                <a:latin typeface="Microsoft Sans Serif"/>
                <a:cs typeface="Microsoft Sans Serif"/>
              </a:rPr>
              <a:t>учебной</a:t>
            </a:r>
            <a:r>
              <a:rPr sz="1400" spc="-35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003CA4"/>
                </a:solidFill>
                <a:latin typeface="Microsoft Sans Serif"/>
                <a:cs typeface="Microsoft Sans Serif"/>
              </a:rPr>
              <a:t>мебели</a:t>
            </a:r>
            <a:endParaRPr sz="1400">
              <a:latin typeface="Microsoft Sans Serif"/>
              <a:cs typeface="Microsoft Sans Serif"/>
            </a:endParaRPr>
          </a:p>
          <a:p>
            <a:pPr marL="213360" marR="561975" indent="-201295">
              <a:lnSpc>
                <a:spcPct val="100000"/>
              </a:lnSpc>
              <a:buChar char="•"/>
              <a:tabLst>
                <a:tab pos="213360" algn="l"/>
                <a:tab pos="213995" algn="l"/>
              </a:tabLst>
            </a:pPr>
            <a:r>
              <a:rPr sz="1400" spc="-20" dirty="0">
                <a:solidFill>
                  <a:srgbClr val="003CA4"/>
                </a:solidFill>
                <a:latin typeface="Microsoft Sans Serif"/>
                <a:cs typeface="Microsoft Sans Serif"/>
              </a:rPr>
              <a:t>Установка </a:t>
            </a:r>
            <a:r>
              <a:rPr sz="1400" spc="-15" dirty="0">
                <a:solidFill>
                  <a:srgbClr val="003CA4"/>
                </a:solidFill>
                <a:latin typeface="Microsoft Sans Serif"/>
                <a:cs typeface="Microsoft Sans Serif"/>
              </a:rPr>
              <a:t>экранов </a:t>
            </a:r>
            <a:r>
              <a:rPr sz="1400" dirty="0">
                <a:solidFill>
                  <a:srgbClr val="003CA4"/>
                </a:solidFill>
                <a:latin typeface="Microsoft Sans Serif"/>
                <a:cs typeface="Microsoft Sans Serif"/>
              </a:rPr>
              <a:t>и </a:t>
            </a:r>
            <a:r>
              <a:rPr sz="1400" spc="-20" dirty="0">
                <a:solidFill>
                  <a:srgbClr val="003CA4"/>
                </a:solidFill>
                <a:latin typeface="Microsoft Sans Serif"/>
                <a:cs typeface="Microsoft Sans Serif"/>
              </a:rPr>
              <a:t>акустических </a:t>
            </a:r>
            <a:r>
              <a:rPr sz="1400" spc="-10" dirty="0">
                <a:solidFill>
                  <a:srgbClr val="003CA4"/>
                </a:solidFill>
                <a:latin typeface="Microsoft Sans Serif"/>
                <a:cs typeface="Microsoft Sans Serif"/>
              </a:rPr>
              <a:t>систем </a:t>
            </a:r>
            <a:r>
              <a:rPr sz="1400" dirty="0">
                <a:solidFill>
                  <a:srgbClr val="003CA4"/>
                </a:solidFill>
                <a:latin typeface="Microsoft Sans Serif"/>
                <a:cs typeface="Microsoft Sans Serif"/>
              </a:rPr>
              <a:t>в </a:t>
            </a:r>
            <a:r>
              <a:rPr sz="1400" spc="-360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003CA4"/>
                </a:solidFill>
                <a:latin typeface="Microsoft Sans Serif"/>
                <a:cs typeface="Microsoft Sans Serif"/>
              </a:rPr>
              <a:t>поточных аудиториях</a:t>
            </a:r>
            <a:endParaRPr sz="1400">
              <a:latin typeface="Microsoft Sans Serif"/>
              <a:cs typeface="Microsoft Sans Serif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01980" y="467499"/>
            <a:ext cx="4631690" cy="6130290"/>
            <a:chOff x="601980" y="467499"/>
            <a:chExt cx="4631690" cy="6130290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9958" y="467499"/>
              <a:ext cx="746175" cy="74433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1980" y="4259580"/>
              <a:ext cx="2272284" cy="233629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7837" y="4285361"/>
              <a:ext cx="2166543" cy="223078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1980" y="1837944"/>
              <a:ext cx="2272284" cy="233019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7837" y="1864868"/>
              <a:ext cx="2166543" cy="222364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71800" y="1834896"/>
              <a:ext cx="2261616" cy="233019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997708" y="1861312"/>
              <a:ext cx="2155190" cy="222364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76372" y="4267200"/>
              <a:ext cx="2257044" cy="233019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003550" y="4293870"/>
              <a:ext cx="2149348" cy="2223630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5857494" y="5173472"/>
            <a:ext cx="32778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5" dirty="0">
                <a:solidFill>
                  <a:srgbClr val="C00000"/>
                </a:solidFill>
                <a:latin typeface="Microsoft Sans Serif"/>
                <a:cs typeface="Microsoft Sans Serif"/>
              </a:rPr>
              <a:t>2023/2024</a:t>
            </a:r>
            <a:r>
              <a:rPr sz="2100" spc="60" dirty="0">
                <a:solidFill>
                  <a:srgbClr val="C00000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C00000"/>
                </a:solidFill>
                <a:latin typeface="Microsoft Sans Serif"/>
                <a:cs typeface="Microsoft Sans Serif"/>
              </a:rPr>
              <a:t>УЧЕБНЫЙ</a:t>
            </a:r>
            <a:r>
              <a:rPr sz="2100" spc="25" dirty="0">
                <a:solidFill>
                  <a:srgbClr val="C00000"/>
                </a:solidFill>
                <a:latin typeface="Microsoft Sans Serif"/>
                <a:cs typeface="Microsoft Sans Serif"/>
              </a:rPr>
              <a:t> </a:t>
            </a:r>
            <a:r>
              <a:rPr sz="2100" spc="-145" dirty="0">
                <a:solidFill>
                  <a:srgbClr val="C00000"/>
                </a:solidFill>
                <a:latin typeface="Microsoft Sans Serif"/>
                <a:cs typeface="Microsoft Sans Serif"/>
              </a:rPr>
              <a:t>ГОД</a:t>
            </a:r>
            <a:endParaRPr sz="21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130" cy="2124075"/>
          </a:xfrm>
          <a:custGeom>
            <a:avLst/>
            <a:gdLst/>
            <a:ahLst/>
            <a:cxnLst/>
            <a:rect l="l" t="t" r="r" b="b"/>
            <a:pathLst>
              <a:path w="10692130" h="2124075">
                <a:moveTo>
                  <a:pt x="0" y="2123948"/>
                </a:moveTo>
                <a:lnTo>
                  <a:pt x="10691749" y="2123948"/>
                </a:lnTo>
                <a:lnTo>
                  <a:pt x="10691749" y="0"/>
                </a:lnTo>
                <a:lnTo>
                  <a:pt x="0" y="0"/>
                </a:lnTo>
                <a:lnTo>
                  <a:pt x="0" y="212394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025642"/>
            <a:ext cx="10692130" cy="1533525"/>
          </a:xfrm>
          <a:custGeom>
            <a:avLst/>
            <a:gdLst/>
            <a:ahLst/>
            <a:cxnLst/>
            <a:rect l="l" t="t" r="r" b="b"/>
            <a:pathLst>
              <a:path w="10692130" h="1533525">
                <a:moveTo>
                  <a:pt x="0" y="1533395"/>
                </a:moveTo>
                <a:lnTo>
                  <a:pt x="10691749" y="1533395"/>
                </a:lnTo>
                <a:lnTo>
                  <a:pt x="10691749" y="0"/>
                </a:lnTo>
                <a:lnTo>
                  <a:pt x="0" y="0"/>
                </a:lnTo>
                <a:lnTo>
                  <a:pt x="0" y="1533395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0692765" cy="7559040"/>
            <a:chOff x="0" y="0"/>
            <a:chExt cx="10692765" cy="7559040"/>
          </a:xfrm>
        </p:grpSpPr>
        <p:sp>
          <p:nvSpPr>
            <p:cNvPr id="5" name="object 5"/>
            <p:cNvSpPr/>
            <p:nvPr/>
          </p:nvSpPr>
          <p:spPr>
            <a:xfrm>
              <a:off x="0" y="2123948"/>
              <a:ext cx="10692765" cy="3902075"/>
            </a:xfrm>
            <a:custGeom>
              <a:avLst/>
              <a:gdLst/>
              <a:ahLst/>
              <a:cxnLst/>
              <a:rect l="l" t="t" r="r" b="b"/>
              <a:pathLst>
                <a:path w="10692765" h="3902075">
                  <a:moveTo>
                    <a:pt x="0" y="3901694"/>
                  </a:moveTo>
                  <a:lnTo>
                    <a:pt x="10692383" y="3901694"/>
                  </a:lnTo>
                  <a:lnTo>
                    <a:pt x="10692383" y="0"/>
                  </a:lnTo>
                  <a:lnTo>
                    <a:pt x="0" y="0"/>
                  </a:lnTo>
                  <a:lnTo>
                    <a:pt x="0" y="3901694"/>
                  </a:lnTo>
                  <a:close/>
                </a:path>
              </a:pathLst>
            </a:custGeom>
            <a:solidFill>
              <a:srgbClr val="C9D6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55128" y="1429766"/>
              <a:ext cx="2937255" cy="564695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57321" y="4125569"/>
              <a:ext cx="2663952" cy="22477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110558"/>
              <a:ext cx="551560" cy="22626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85417" y="1914652"/>
              <a:ext cx="4435856" cy="223062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909445"/>
              <a:ext cx="356235" cy="222656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4143235"/>
              <a:ext cx="3904615" cy="223024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912366"/>
              <a:ext cx="1711896" cy="223024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31738" y="4110558"/>
              <a:ext cx="3351529" cy="226263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989573" y="1909445"/>
              <a:ext cx="3198368" cy="222656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84768" y="1908683"/>
              <a:ext cx="2007615" cy="446164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2447925"/>
              <a:ext cx="4328287" cy="511111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15840" y="0"/>
              <a:ext cx="5876543" cy="629058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363711" y="3713988"/>
              <a:ext cx="2180844" cy="31165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8390763" y="3740785"/>
              <a:ext cx="2073275" cy="3010535"/>
            </a:xfrm>
            <a:custGeom>
              <a:avLst/>
              <a:gdLst/>
              <a:ahLst/>
              <a:cxnLst/>
              <a:rect l="l" t="t" r="r" b="b"/>
              <a:pathLst>
                <a:path w="2073275" h="3010534">
                  <a:moveTo>
                    <a:pt x="2028316" y="0"/>
                  </a:moveTo>
                  <a:lnTo>
                    <a:pt x="44830" y="0"/>
                  </a:lnTo>
                  <a:lnTo>
                    <a:pt x="27378" y="3522"/>
                  </a:lnTo>
                  <a:lnTo>
                    <a:pt x="13128" y="13128"/>
                  </a:lnTo>
                  <a:lnTo>
                    <a:pt x="3522" y="27378"/>
                  </a:lnTo>
                  <a:lnTo>
                    <a:pt x="0" y="44830"/>
                  </a:lnTo>
                  <a:lnTo>
                    <a:pt x="0" y="2965157"/>
                  </a:lnTo>
                  <a:lnTo>
                    <a:pt x="3522" y="2982629"/>
                  </a:lnTo>
                  <a:lnTo>
                    <a:pt x="13128" y="2996895"/>
                  </a:lnTo>
                  <a:lnTo>
                    <a:pt x="27378" y="3006513"/>
                  </a:lnTo>
                  <a:lnTo>
                    <a:pt x="44830" y="3010039"/>
                  </a:lnTo>
                  <a:lnTo>
                    <a:pt x="2028316" y="3010039"/>
                  </a:lnTo>
                  <a:lnTo>
                    <a:pt x="2045842" y="3006513"/>
                  </a:lnTo>
                  <a:lnTo>
                    <a:pt x="2060130" y="2996895"/>
                  </a:lnTo>
                  <a:lnTo>
                    <a:pt x="2069750" y="2982629"/>
                  </a:lnTo>
                  <a:lnTo>
                    <a:pt x="2073275" y="2965157"/>
                  </a:lnTo>
                  <a:lnTo>
                    <a:pt x="2073275" y="44830"/>
                  </a:lnTo>
                  <a:lnTo>
                    <a:pt x="2069750" y="27378"/>
                  </a:lnTo>
                  <a:lnTo>
                    <a:pt x="2060130" y="13128"/>
                  </a:lnTo>
                  <a:lnTo>
                    <a:pt x="2045842" y="3522"/>
                  </a:lnTo>
                  <a:lnTo>
                    <a:pt x="20283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602218" y="3920998"/>
              <a:ext cx="1648587" cy="1832737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8534145" y="5803773"/>
            <a:ext cx="1842135" cy="2743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b="1" spc="15" dirty="0">
                <a:solidFill>
                  <a:srgbClr val="003CA4"/>
                </a:solidFill>
                <a:latin typeface="Arial"/>
                <a:cs typeface="Arial"/>
              </a:rPr>
              <a:t>ОБЩЕЖИТИЕ</a:t>
            </a:r>
            <a:r>
              <a:rPr sz="1600" b="1" spc="5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1600" b="1" spc="30" dirty="0">
                <a:solidFill>
                  <a:srgbClr val="003CA4"/>
                </a:solidFill>
                <a:latin typeface="Arial"/>
                <a:cs typeface="Arial"/>
              </a:rPr>
              <a:t>№4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581135" y="6090666"/>
            <a:ext cx="1715135" cy="41783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3200"/>
              </a:lnSpc>
              <a:spcBef>
                <a:spcPts val="85"/>
              </a:spcBef>
            </a:pPr>
            <a:r>
              <a:rPr sz="1250" spc="5" dirty="0">
                <a:solidFill>
                  <a:srgbClr val="292829"/>
                </a:solidFill>
                <a:latin typeface="Microsoft Sans Serif"/>
                <a:cs typeface="Microsoft Sans Serif"/>
              </a:rPr>
              <a:t>21-этажное</a:t>
            </a:r>
            <a:r>
              <a:rPr sz="1250" spc="-40" dirty="0">
                <a:solidFill>
                  <a:srgbClr val="292829"/>
                </a:solidFill>
                <a:latin typeface="Microsoft Sans Serif"/>
                <a:cs typeface="Microsoft Sans Serif"/>
              </a:rPr>
              <a:t> </a:t>
            </a:r>
            <a:r>
              <a:rPr sz="1250" spc="15" dirty="0">
                <a:solidFill>
                  <a:srgbClr val="292829"/>
                </a:solidFill>
                <a:latin typeface="Microsoft Sans Serif"/>
                <a:cs typeface="Microsoft Sans Serif"/>
              </a:rPr>
              <a:t>(551</a:t>
            </a:r>
            <a:r>
              <a:rPr sz="1250" spc="-10" dirty="0">
                <a:solidFill>
                  <a:srgbClr val="292829"/>
                </a:solidFill>
                <a:latin typeface="Microsoft Sans Serif"/>
                <a:cs typeface="Microsoft Sans Serif"/>
              </a:rPr>
              <a:t> </a:t>
            </a:r>
            <a:r>
              <a:rPr sz="1250" spc="10" dirty="0">
                <a:solidFill>
                  <a:srgbClr val="292829"/>
                </a:solidFill>
                <a:latin typeface="Microsoft Sans Serif"/>
                <a:cs typeface="Microsoft Sans Serif"/>
              </a:rPr>
              <a:t>мест) </a:t>
            </a:r>
            <a:r>
              <a:rPr sz="1250" spc="-315" dirty="0">
                <a:solidFill>
                  <a:srgbClr val="292829"/>
                </a:solidFill>
                <a:latin typeface="Microsoft Sans Serif"/>
                <a:cs typeface="Microsoft Sans Serif"/>
              </a:rPr>
              <a:t> </a:t>
            </a:r>
            <a:r>
              <a:rPr sz="1250" spc="15" dirty="0">
                <a:solidFill>
                  <a:srgbClr val="292829"/>
                </a:solidFill>
                <a:latin typeface="Microsoft Sans Serif"/>
                <a:cs typeface="Microsoft Sans Serif"/>
              </a:rPr>
              <a:t>Построено</a:t>
            </a:r>
            <a:r>
              <a:rPr sz="1250" spc="5" dirty="0">
                <a:solidFill>
                  <a:srgbClr val="292829"/>
                </a:solidFill>
                <a:latin typeface="Microsoft Sans Serif"/>
                <a:cs typeface="Microsoft Sans Serif"/>
              </a:rPr>
              <a:t> </a:t>
            </a:r>
            <a:r>
              <a:rPr sz="1250" spc="15" dirty="0">
                <a:solidFill>
                  <a:srgbClr val="292829"/>
                </a:solidFill>
                <a:latin typeface="Microsoft Sans Serif"/>
                <a:cs typeface="Microsoft Sans Serif"/>
              </a:rPr>
              <a:t>в</a:t>
            </a:r>
            <a:r>
              <a:rPr sz="1250" spc="5" dirty="0">
                <a:solidFill>
                  <a:srgbClr val="292829"/>
                </a:solidFill>
                <a:latin typeface="Microsoft Sans Serif"/>
                <a:cs typeface="Microsoft Sans Serif"/>
              </a:rPr>
              <a:t> </a:t>
            </a:r>
            <a:r>
              <a:rPr sz="1250" spc="20" dirty="0">
                <a:solidFill>
                  <a:srgbClr val="292829"/>
                </a:solidFill>
                <a:latin typeface="Microsoft Sans Serif"/>
                <a:cs typeface="Microsoft Sans Serif"/>
              </a:rPr>
              <a:t>2021</a:t>
            </a:r>
            <a:r>
              <a:rPr sz="1250" spc="5" dirty="0">
                <a:solidFill>
                  <a:srgbClr val="292829"/>
                </a:solidFill>
                <a:latin typeface="Microsoft Sans Serif"/>
                <a:cs typeface="Microsoft Sans Serif"/>
              </a:rPr>
              <a:t> </a:t>
            </a:r>
            <a:r>
              <a:rPr sz="1250" spc="-85" dirty="0">
                <a:solidFill>
                  <a:srgbClr val="292829"/>
                </a:solidFill>
                <a:latin typeface="Microsoft Sans Serif"/>
                <a:cs typeface="Microsoft Sans Serif"/>
              </a:rPr>
              <a:t>г.</a:t>
            </a:r>
            <a:endParaRPr sz="1250">
              <a:latin typeface="Microsoft Sans Serif"/>
              <a:cs typeface="Microsoft Sans Serif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6167628" y="585216"/>
            <a:ext cx="2232660" cy="4327525"/>
            <a:chOff x="6167628" y="585216"/>
            <a:chExt cx="2232660" cy="4327525"/>
          </a:xfrm>
        </p:grpSpPr>
        <p:sp>
          <p:nvSpPr>
            <p:cNvPr id="24" name="object 24"/>
            <p:cNvSpPr/>
            <p:nvPr/>
          </p:nvSpPr>
          <p:spPr>
            <a:xfrm>
              <a:off x="8390763" y="4226687"/>
              <a:ext cx="0" cy="676275"/>
            </a:xfrm>
            <a:custGeom>
              <a:avLst/>
              <a:gdLst/>
              <a:ahLst/>
              <a:cxnLst/>
              <a:rect l="l" t="t" r="r" b="b"/>
              <a:pathLst>
                <a:path h="676275">
                  <a:moveTo>
                    <a:pt x="0" y="0"/>
                  </a:moveTo>
                  <a:lnTo>
                    <a:pt x="0" y="676020"/>
                  </a:lnTo>
                </a:path>
              </a:pathLst>
            </a:custGeom>
            <a:ln w="19050">
              <a:solidFill>
                <a:srgbClr val="003C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167628" y="585216"/>
              <a:ext cx="2179320" cy="311657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6193536" y="611505"/>
              <a:ext cx="2073910" cy="3010535"/>
            </a:xfrm>
            <a:custGeom>
              <a:avLst/>
              <a:gdLst/>
              <a:ahLst/>
              <a:cxnLst/>
              <a:rect l="l" t="t" r="r" b="b"/>
              <a:pathLst>
                <a:path w="2073909" h="3010535">
                  <a:moveTo>
                    <a:pt x="2028443" y="0"/>
                  </a:moveTo>
                  <a:lnTo>
                    <a:pt x="44958" y="0"/>
                  </a:lnTo>
                  <a:lnTo>
                    <a:pt x="27485" y="3522"/>
                  </a:lnTo>
                  <a:lnTo>
                    <a:pt x="13192" y="13128"/>
                  </a:lnTo>
                  <a:lnTo>
                    <a:pt x="3542" y="27378"/>
                  </a:lnTo>
                  <a:lnTo>
                    <a:pt x="0" y="44830"/>
                  </a:lnTo>
                  <a:lnTo>
                    <a:pt x="0" y="2965195"/>
                  </a:lnTo>
                  <a:lnTo>
                    <a:pt x="3542" y="2982648"/>
                  </a:lnTo>
                  <a:lnTo>
                    <a:pt x="13192" y="2996898"/>
                  </a:lnTo>
                  <a:lnTo>
                    <a:pt x="27485" y="3006504"/>
                  </a:lnTo>
                  <a:lnTo>
                    <a:pt x="44958" y="3010026"/>
                  </a:lnTo>
                  <a:lnTo>
                    <a:pt x="2028443" y="3010026"/>
                  </a:lnTo>
                  <a:lnTo>
                    <a:pt x="2045916" y="3006504"/>
                  </a:lnTo>
                  <a:lnTo>
                    <a:pt x="2060209" y="2996898"/>
                  </a:lnTo>
                  <a:lnTo>
                    <a:pt x="2069859" y="2982648"/>
                  </a:lnTo>
                  <a:lnTo>
                    <a:pt x="2073402" y="2965195"/>
                  </a:lnTo>
                  <a:lnTo>
                    <a:pt x="2073402" y="44830"/>
                  </a:lnTo>
                  <a:lnTo>
                    <a:pt x="2069859" y="27378"/>
                  </a:lnTo>
                  <a:lnTo>
                    <a:pt x="2060209" y="13128"/>
                  </a:lnTo>
                  <a:lnTo>
                    <a:pt x="2045916" y="3522"/>
                  </a:lnTo>
                  <a:lnTo>
                    <a:pt x="20284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6336919" y="2435978"/>
            <a:ext cx="1840864" cy="948690"/>
          </a:xfrm>
          <a:prstGeom prst="rect">
            <a:avLst/>
          </a:prstGeom>
        </p:spPr>
        <p:txBody>
          <a:bodyPr vert="horz" wrap="square" lIns="0" tIns="654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1600" b="1" spc="15" dirty="0">
                <a:solidFill>
                  <a:srgbClr val="003CA4"/>
                </a:solidFill>
                <a:latin typeface="Arial"/>
                <a:cs typeface="Arial"/>
              </a:rPr>
              <a:t>ОБЩЕЖИТИЕ</a:t>
            </a:r>
            <a:r>
              <a:rPr sz="1600" b="1" spc="5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1600" b="1" spc="25" dirty="0">
                <a:solidFill>
                  <a:srgbClr val="003CA4"/>
                </a:solidFill>
                <a:latin typeface="Arial"/>
                <a:cs typeface="Arial"/>
              </a:rPr>
              <a:t>№1</a:t>
            </a:r>
            <a:endParaRPr sz="1600">
              <a:latin typeface="Arial"/>
              <a:cs typeface="Arial"/>
            </a:endParaRPr>
          </a:p>
          <a:p>
            <a:pPr marL="59055" marR="172085">
              <a:lnSpc>
                <a:spcPct val="102800"/>
              </a:lnSpc>
              <a:spcBef>
                <a:spcPts val="295"/>
              </a:spcBef>
            </a:pPr>
            <a:r>
              <a:rPr sz="1250" spc="5" dirty="0">
                <a:solidFill>
                  <a:srgbClr val="292829"/>
                </a:solidFill>
                <a:latin typeface="Microsoft Sans Serif"/>
                <a:cs typeface="Microsoft Sans Serif"/>
              </a:rPr>
              <a:t>9-этажное</a:t>
            </a:r>
            <a:r>
              <a:rPr sz="1250" spc="-25" dirty="0">
                <a:solidFill>
                  <a:srgbClr val="292829"/>
                </a:solidFill>
                <a:latin typeface="Microsoft Sans Serif"/>
                <a:cs typeface="Microsoft Sans Serif"/>
              </a:rPr>
              <a:t> </a:t>
            </a:r>
            <a:r>
              <a:rPr sz="1250" spc="15" dirty="0">
                <a:solidFill>
                  <a:srgbClr val="292829"/>
                </a:solidFill>
                <a:latin typeface="Microsoft Sans Serif"/>
                <a:cs typeface="Microsoft Sans Serif"/>
              </a:rPr>
              <a:t>(639</a:t>
            </a:r>
            <a:r>
              <a:rPr sz="1250" spc="-10" dirty="0">
                <a:solidFill>
                  <a:srgbClr val="292829"/>
                </a:solidFill>
                <a:latin typeface="Microsoft Sans Serif"/>
                <a:cs typeface="Microsoft Sans Serif"/>
              </a:rPr>
              <a:t> </a:t>
            </a:r>
            <a:r>
              <a:rPr sz="1250" spc="10" dirty="0">
                <a:solidFill>
                  <a:srgbClr val="292829"/>
                </a:solidFill>
                <a:latin typeface="Microsoft Sans Serif"/>
                <a:cs typeface="Microsoft Sans Serif"/>
              </a:rPr>
              <a:t>мест) </a:t>
            </a:r>
            <a:r>
              <a:rPr sz="1250" spc="-320" dirty="0">
                <a:solidFill>
                  <a:srgbClr val="292829"/>
                </a:solidFill>
                <a:latin typeface="Microsoft Sans Serif"/>
                <a:cs typeface="Microsoft Sans Serif"/>
              </a:rPr>
              <a:t> </a:t>
            </a:r>
            <a:r>
              <a:rPr sz="1250" spc="15" dirty="0">
                <a:solidFill>
                  <a:srgbClr val="292829"/>
                </a:solidFill>
                <a:latin typeface="Microsoft Sans Serif"/>
                <a:cs typeface="Microsoft Sans Serif"/>
              </a:rPr>
              <a:t>Построено в 1982 </a:t>
            </a:r>
            <a:r>
              <a:rPr sz="1250" spc="-85" dirty="0">
                <a:solidFill>
                  <a:srgbClr val="292829"/>
                </a:solidFill>
                <a:latin typeface="Microsoft Sans Serif"/>
                <a:cs typeface="Microsoft Sans Serif"/>
              </a:rPr>
              <a:t>г. </a:t>
            </a:r>
            <a:r>
              <a:rPr sz="1250" spc="-80" dirty="0">
                <a:solidFill>
                  <a:srgbClr val="292829"/>
                </a:solidFill>
                <a:latin typeface="Microsoft Sans Serif"/>
                <a:cs typeface="Microsoft Sans Serif"/>
              </a:rPr>
              <a:t> </a:t>
            </a:r>
            <a:r>
              <a:rPr sz="1250" spc="-20" dirty="0">
                <a:solidFill>
                  <a:srgbClr val="292829"/>
                </a:solidFill>
                <a:latin typeface="Microsoft Sans Serif"/>
                <a:cs typeface="Microsoft Sans Serif"/>
              </a:rPr>
              <a:t>Кап.</a:t>
            </a:r>
            <a:r>
              <a:rPr sz="1250" spc="30" dirty="0">
                <a:solidFill>
                  <a:srgbClr val="292829"/>
                </a:solidFill>
                <a:latin typeface="Microsoft Sans Serif"/>
                <a:cs typeface="Microsoft Sans Serif"/>
              </a:rPr>
              <a:t> </a:t>
            </a:r>
            <a:r>
              <a:rPr sz="1250" spc="10" dirty="0">
                <a:solidFill>
                  <a:srgbClr val="292829"/>
                </a:solidFill>
                <a:latin typeface="Microsoft Sans Serif"/>
                <a:cs typeface="Microsoft Sans Serif"/>
              </a:rPr>
              <a:t>ремонт</a:t>
            </a:r>
            <a:r>
              <a:rPr sz="1250" spc="-10" dirty="0">
                <a:solidFill>
                  <a:srgbClr val="292829"/>
                </a:solidFill>
                <a:latin typeface="Microsoft Sans Serif"/>
                <a:cs typeface="Microsoft Sans Serif"/>
              </a:rPr>
              <a:t> </a:t>
            </a:r>
            <a:r>
              <a:rPr sz="1250" spc="15" dirty="0">
                <a:solidFill>
                  <a:srgbClr val="292829"/>
                </a:solidFill>
                <a:latin typeface="Microsoft Sans Serif"/>
                <a:cs typeface="Microsoft Sans Serif"/>
              </a:rPr>
              <a:t>в</a:t>
            </a:r>
            <a:r>
              <a:rPr sz="1250" spc="25" dirty="0">
                <a:solidFill>
                  <a:srgbClr val="292829"/>
                </a:solidFill>
                <a:latin typeface="Microsoft Sans Serif"/>
                <a:cs typeface="Microsoft Sans Serif"/>
              </a:rPr>
              <a:t> </a:t>
            </a:r>
            <a:r>
              <a:rPr sz="1250" spc="15" dirty="0">
                <a:solidFill>
                  <a:srgbClr val="292829"/>
                </a:solidFill>
                <a:latin typeface="Microsoft Sans Serif"/>
                <a:cs typeface="Microsoft Sans Serif"/>
              </a:rPr>
              <a:t>2021</a:t>
            </a:r>
            <a:r>
              <a:rPr sz="1250" spc="-15" dirty="0">
                <a:solidFill>
                  <a:srgbClr val="292829"/>
                </a:solidFill>
                <a:latin typeface="Microsoft Sans Serif"/>
                <a:cs typeface="Microsoft Sans Serif"/>
              </a:rPr>
              <a:t> </a:t>
            </a:r>
            <a:r>
              <a:rPr sz="1250" spc="-85" dirty="0">
                <a:solidFill>
                  <a:srgbClr val="292829"/>
                </a:solidFill>
                <a:latin typeface="Microsoft Sans Serif"/>
                <a:cs typeface="Microsoft Sans Serif"/>
              </a:rPr>
              <a:t>г.</a:t>
            </a:r>
            <a:endParaRPr sz="1250">
              <a:latin typeface="Microsoft Sans Serif"/>
              <a:cs typeface="Microsoft Sans Serif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6167628" y="778129"/>
            <a:ext cx="2179320" cy="6052820"/>
            <a:chOff x="6167628" y="778129"/>
            <a:chExt cx="2179320" cy="6052820"/>
          </a:xfrm>
        </p:grpSpPr>
        <p:sp>
          <p:nvSpPr>
            <p:cNvPr id="29" name="object 29"/>
            <p:cNvSpPr/>
            <p:nvPr/>
          </p:nvSpPr>
          <p:spPr>
            <a:xfrm>
              <a:off x="6193536" y="1097407"/>
              <a:ext cx="0" cy="676275"/>
            </a:xfrm>
            <a:custGeom>
              <a:avLst/>
              <a:gdLst/>
              <a:ahLst/>
              <a:cxnLst/>
              <a:rect l="l" t="t" r="r" b="b"/>
              <a:pathLst>
                <a:path h="676275">
                  <a:moveTo>
                    <a:pt x="0" y="0"/>
                  </a:moveTo>
                  <a:lnTo>
                    <a:pt x="0" y="675894"/>
                  </a:lnTo>
                </a:path>
              </a:pathLst>
            </a:custGeom>
            <a:ln w="19050">
              <a:solidFill>
                <a:srgbClr val="003C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405118" y="778129"/>
              <a:ext cx="1641474" cy="165722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167628" y="3713988"/>
              <a:ext cx="2179320" cy="3116579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6193536" y="3740785"/>
              <a:ext cx="2073910" cy="3010535"/>
            </a:xfrm>
            <a:custGeom>
              <a:avLst/>
              <a:gdLst/>
              <a:ahLst/>
              <a:cxnLst/>
              <a:rect l="l" t="t" r="r" b="b"/>
              <a:pathLst>
                <a:path w="2073909" h="3010534">
                  <a:moveTo>
                    <a:pt x="2028443" y="0"/>
                  </a:moveTo>
                  <a:lnTo>
                    <a:pt x="44958" y="0"/>
                  </a:lnTo>
                  <a:lnTo>
                    <a:pt x="27485" y="3522"/>
                  </a:lnTo>
                  <a:lnTo>
                    <a:pt x="13192" y="13128"/>
                  </a:lnTo>
                  <a:lnTo>
                    <a:pt x="3542" y="27378"/>
                  </a:lnTo>
                  <a:lnTo>
                    <a:pt x="0" y="44830"/>
                  </a:lnTo>
                  <a:lnTo>
                    <a:pt x="0" y="2965157"/>
                  </a:lnTo>
                  <a:lnTo>
                    <a:pt x="3542" y="2982629"/>
                  </a:lnTo>
                  <a:lnTo>
                    <a:pt x="13192" y="2996895"/>
                  </a:lnTo>
                  <a:lnTo>
                    <a:pt x="27485" y="3006513"/>
                  </a:lnTo>
                  <a:lnTo>
                    <a:pt x="44958" y="3010039"/>
                  </a:lnTo>
                  <a:lnTo>
                    <a:pt x="2028443" y="3010039"/>
                  </a:lnTo>
                  <a:lnTo>
                    <a:pt x="2045916" y="3006513"/>
                  </a:lnTo>
                  <a:lnTo>
                    <a:pt x="2060209" y="2996895"/>
                  </a:lnTo>
                  <a:lnTo>
                    <a:pt x="2069859" y="2982629"/>
                  </a:lnTo>
                  <a:lnTo>
                    <a:pt x="2073402" y="2965157"/>
                  </a:lnTo>
                  <a:lnTo>
                    <a:pt x="2073402" y="44830"/>
                  </a:lnTo>
                  <a:lnTo>
                    <a:pt x="2069859" y="27378"/>
                  </a:lnTo>
                  <a:lnTo>
                    <a:pt x="2060209" y="13128"/>
                  </a:lnTo>
                  <a:lnTo>
                    <a:pt x="2045916" y="3522"/>
                  </a:lnTo>
                  <a:lnTo>
                    <a:pt x="20284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6336919" y="5803773"/>
            <a:ext cx="1840864" cy="2743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b="1" spc="15" dirty="0">
                <a:solidFill>
                  <a:srgbClr val="003CA4"/>
                </a:solidFill>
                <a:latin typeface="Arial"/>
                <a:cs typeface="Arial"/>
              </a:rPr>
              <a:t>ОБЩЕЖИТИЕ</a:t>
            </a:r>
            <a:r>
              <a:rPr sz="1600" b="1" spc="5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1600" b="1" spc="25" dirty="0">
                <a:solidFill>
                  <a:srgbClr val="003CA4"/>
                </a:solidFill>
                <a:latin typeface="Arial"/>
                <a:cs typeface="Arial"/>
              </a:rPr>
              <a:t>№3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6184010" y="585216"/>
            <a:ext cx="4360545" cy="5168900"/>
            <a:chOff x="6184010" y="585216"/>
            <a:chExt cx="4360545" cy="5168900"/>
          </a:xfrm>
        </p:grpSpPr>
        <p:pic>
          <p:nvPicPr>
            <p:cNvPr id="35" name="object 3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405117" y="3907155"/>
              <a:ext cx="1650364" cy="184657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193535" y="4226687"/>
              <a:ext cx="0" cy="676275"/>
            </a:xfrm>
            <a:custGeom>
              <a:avLst/>
              <a:gdLst/>
              <a:ahLst/>
              <a:cxnLst/>
              <a:rect l="l" t="t" r="r" b="b"/>
              <a:pathLst>
                <a:path h="676275">
                  <a:moveTo>
                    <a:pt x="0" y="0"/>
                  </a:moveTo>
                  <a:lnTo>
                    <a:pt x="0" y="676020"/>
                  </a:lnTo>
                </a:path>
              </a:pathLst>
            </a:custGeom>
            <a:ln w="19050">
              <a:solidFill>
                <a:srgbClr val="003C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363711" y="585216"/>
              <a:ext cx="2180844" cy="3116579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8390762" y="611505"/>
              <a:ext cx="2073275" cy="3010535"/>
            </a:xfrm>
            <a:custGeom>
              <a:avLst/>
              <a:gdLst/>
              <a:ahLst/>
              <a:cxnLst/>
              <a:rect l="l" t="t" r="r" b="b"/>
              <a:pathLst>
                <a:path w="2073275" h="3010535">
                  <a:moveTo>
                    <a:pt x="2028316" y="0"/>
                  </a:moveTo>
                  <a:lnTo>
                    <a:pt x="44830" y="0"/>
                  </a:lnTo>
                  <a:lnTo>
                    <a:pt x="27378" y="3522"/>
                  </a:lnTo>
                  <a:lnTo>
                    <a:pt x="13128" y="13128"/>
                  </a:lnTo>
                  <a:lnTo>
                    <a:pt x="3522" y="27378"/>
                  </a:lnTo>
                  <a:lnTo>
                    <a:pt x="0" y="44830"/>
                  </a:lnTo>
                  <a:lnTo>
                    <a:pt x="0" y="2965195"/>
                  </a:lnTo>
                  <a:lnTo>
                    <a:pt x="3522" y="2982648"/>
                  </a:lnTo>
                  <a:lnTo>
                    <a:pt x="13128" y="2996898"/>
                  </a:lnTo>
                  <a:lnTo>
                    <a:pt x="27378" y="3006504"/>
                  </a:lnTo>
                  <a:lnTo>
                    <a:pt x="44830" y="3010026"/>
                  </a:lnTo>
                  <a:lnTo>
                    <a:pt x="2028316" y="3010026"/>
                  </a:lnTo>
                  <a:lnTo>
                    <a:pt x="2045842" y="3006504"/>
                  </a:lnTo>
                  <a:lnTo>
                    <a:pt x="2060130" y="2996898"/>
                  </a:lnTo>
                  <a:lnTo>
                    <a:pt x="2069750" y="2982648"/>
                  </a:lnTo>
                  <a:lnTo>
                    <a:pt x="2073275" y="2965195"/>
                  </a:lnTo>
                  <a:lnTo>
                    <a:pt x="2073275" y="44830"/>
                  </a:lnTo>
                  <a:lnTo>
                    <a:pt x="2069750" y="27378"/>
                  </a:lnTo>
                  <a:lnTo>
                    <a:pt x="2060130" y="13128"/>
                  </a:lnTo>
                  <a:lnTo>
                    <a:pt x="2045842" y="3522"/>
                  </a:lnTo>
                  <a:lnTo>
                    <a:pt x="20283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6383782" y="6090666"/>
            <a:ext cx="1715135" cy="41783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3200"/>
              </a:lnSpc>
              <a:spcBef>
                <a:spcPts val="85"/>
              </a:spcBef>
            </a:pPr>
            <a:r>
              <a:rPr sz="1250" spc="5" dirty="0">
                <a:solidFill>
                  <a:srgbClr val="292829"/>
                </a:solidFill>
                <a:latin typeface="Microsoft Sans Serif"/>
                <a:cs typeface="Microsoft Sans Serif"/>
              </a:rPr>
              <a:t>19-этажное</a:t>
            </a:r>
            <a:r>
              <a:rPr sz="1250" spc="-40" dirty="0">
                <a:solidFill>
                  <a:srgbClr val="292829"/>
                </a:solidFill>
                <a:latin typeface="Microsoft Sans Serif"/>
                <a:cs typeface="Microsoft Sans Serif"/>
              </a:rPr>
              <a:t> </a:t>
            </a:r>
            <a:r>
              <a:rPr sz="1250" spc="15" dirty="0">
                <a:solidFill>
                  <a:srgbClr val="292829"/>
                </a:solidFill>
                <a:latin typeface="Microsoft Sans Serif"/>
                <a:cs typeface="Microsoft Sans Serif"/>
              </a:rPr>
              <a:t>(792</a:t>
            </a:r>
            <a:r>
              <a:rPr sz="1250" spc="-10" dirty="0">
                <a:solidFill>
                  <a:srgbClr val="292829"/>
                </a:solidFill>
                <a:latin typeface="Microsoft Sans Serif"/>
                <a:cs typeface="Microsoft Sans Serif"/>
              </a:rPr>
              <a:t> </a:t>
            </a:r>
            <a:r>
              <a:rPr sz="1250" spc="10" dirty="0">
                <a:solidFill>
                  <a:srgbClr val="292829"/>
                </a:solidFill>
                <a:latin typeface="Microsoft Sans Serif"/>
                <a:cs typeface="Microsoft Sans Serif"/>
              </a:rPr>
              <a:t>мест) </a:t>
            </a:r>
            <a:r>
              <a:rPr sz="1250" spc="-315" dirty="0">
                <a:solidFill>
                  <a:srgbClr val="292829"/>
                </a:solidFill>
                <a:latin typeface="Microsoft Sans Serif"/>
                <a:cs typeface="Microsoft Sans Serif"/>
              </a:rPr>
              <a:t> </a:t>
            </a:r>
            <a:r>
              <a:rPr sz="1250" spc="15" dirty="0">
                <a:solidFill>
                  <a:srgbClr val="292829"/>
                </a:solidFill>
                <a:latin typeface="Microsoft Sans Serif"/>
                <a:cs typeface="Microsoft Sans Serif"/>
              </a:rPr>
              <a:t>Построено</a:t>
            </a:r>
            <a:r>
              <a:rPr sz="1250" spc="5" dirty="0">
                <a:solidFill>
                  <a:srgbClr val="292829"/>
                </a:solidFill>
                <a:latin typeface="Microsoft Sans Serif"/>
                <a:cs typeface="Microsoft Sans Serif"/>
              </a:rPr>
              <a:t> </a:t>
            </a:r>
            <a:r>
              <a:rPr sz="1250" spc="15" dirty="0">
                <a:solidFill>
                  <a:srgbClr val="292829"/>
                </a:solidFill>
                <a:latin typeface="Microsoft Sans Serif"/>
                <a:cs typeface="Microsoft Sans Serif"/>
              </a:rPr>
              <a:t>в</a:t>
            </a:r>
            <a:r>
              <a:rPr sz="1250" spc="10" dirty="0">
                <a:solidFill>
                  <a:srgbClr val="292829"/>
                </a:solidFill>
                <a:latin typeface="Microsoft Sans Serif"/>
                <a:cs typeface="Microsoft Sans Serif"/>
              </a:rPr>
              <a:t> </a:t>
            </a:r>
            <a:r>
              <a:rPr sz="1250" spc="20" dirty="0">
                <a:solidFill>
                  <a:srgbClr val="292829"/>
                </a:solidFill>
                <a:latin typeface="Microsoft Sans Serif"/>
                <a:cs typeface="Microsoft Sans Serif"/>
              </a:rPr>
              <a:t>2015</a:t>
            </a:r>
            <a:r>
              <a:rPr sz="1250" spc="5" dirty="0">
                <a:solidFill>
                  <a:srgbClr val="292829"/>
                </a:solidFill>
                <a:latin typeface="Microsoft Sans Serif"/>
                <a:cs typeface="Microsoft Sans Serif"/>
              </a:rPr>
              <a:t> </a:t>
            </a:r>
            <a:r>
              <a:rPr sz="1250" spc="-165" dirty="0">
                <a:solidFill>
                  <a:srgbClr val="292829"/>
                </a:solidFill>
                <a:latin typeface="Microsoft Sans Serif"/>
                <a:cs typeface="Microsoft Sans Serif"/>
              </a:rPr>
              <a:t>г.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534145" y="2427723"/>
            <a:ext cx="1840864" cy="948690"/>
          </a:xfrm>
          <a:prstGeom prst="rect">
            <a:avLst/>
          </a:prstGeom>
        </p:spPr>
        <p:txBody>
          <a:bodyPr vert="horz" wrap="square" lIns="0" tIns="654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1600" b="1" spc="15" dirty="0">
                <a:solidFill>
                  <a:srgbClr val="003CA4"/>
                </a:solidFill>
                <a:latin typeface="Arial"/>
                <a:cs typeface="Arial"/>
              </a:rPr>
              <a:t>ОБЩЕЖИТИЕ</a:t>
            </a:r>
            <a:r>
              <a:rPr sz="1600" b="1" spc="5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1600" b="1" spc="25" dirty="0">
                <a:solidFill>
                  <a:srgbClr val="003CA4"/>
                </a:solidFill>
                <a:latin typeface="Arial"/>
                <a:cs typeface="Arial"/>
              </a:rPr>
              <a:t>№2</a:t>
            </a:r>
            <a:endParaRPr sz="1600">
              <a:latin typeface="Arial"/>
              <a:cs typeface="Arial"/>
            </a:endParaRPr>
          </a:p>
          <a:p>
            <a:pPr marL="59055" marR="172720">
              <a:lnSpc>
                <a:spcPct val="103200"/>
              </a:lnSpc>
              <a:spcBef>
                <a:spcPts val="290"/>
              </a:spcBef>
            </a:pPr>
            <a:r>
              <a:rPr sz="1250" spc="5" dirty="0">
                <a:solidFill>
                  <a:srgbClr val="292829"/>
                </a:solidFill>
                <a:latin typeface="Microsoft Sans Serif"/>
                <a:cs typeface="Microsoft Sans Serif"/>
              </a:rPr>
              <a:t>9-этажное</a:t>
            </a:r>
            <a:r>
              <a:rPr sz="1250" spc="-30" dirty="0">
                <a:solidFill>
                  <a:srgbClr val="292829"/>
                </a:solidFill>
                <a:latin typeface="Microsoft Sans Serif"/>
                <a:cs typeface="Microsoft Sans Serif"/>
              </a:rPr>
              <a:t> </a:t>
            </a:r>
            <a:r>
              <a:rPr sz="1250" spc="15" dirty="0">
                <a:solidFill>
                  <a:srgbClr val="292829"/>
                </a:solidFill>
                <a:latin typeface="Microsoft Sans Serif"/>
                <a:cs typeface="Microsoft Sans Serif"/>
              </a:rPr>
              <a:t>(440</a:t>
            </a:r>
            <a:r>
              <a:rPr sz="1250" spc="-20" dirty="0">
                <a:solidFill>
                  <a:srgbClr val="292829"/>
                </a:solidFill>
                <a:latin typeface="Microsoft Sans Serif"/>
                <a:cs typeface="Microsoft Sans Serif"/>
              </a:rPr>
              <a:t> </a:t>
            </a:r>
            <a:r>
              <a:rPr sz="1250" spc="10" dirty="0">
                <a:solidFill>
                  <a:srgbClr val="292829"/>
                </a:solidFill>
                <a:latin typeface="Microsoft Sans Serif"/>
                <a:cs typeface="Microsoft Sans Serif"/>
              </a:rPr>
              <a:t>мест) </a:t>
            </a:r>
            <a:r>
              <a:rPr sz="1250" spc="-315" dirty="0">
                <a:solidFill>
                  <a:srgbClr val="292829"/>
                </a:solidFill>
                <a:latin typeface="Microsoft Sans Serif"/>
                <a:cs typeface="Microsoft Sans Serif"/>
              </a:rPr>
              <a:t> </a:t>
            </a:r>
            <a:r>
              <a:rPr sz="1250" spc="15" dirty="0">
                <a:solidFill>
                  <a:srgbClr val="292829"/>
                </a:solidFill>
                <a:latin typeface="Microsoft Sans Serif"/>
                <a:cs typeface="Microsoft Sans Serif"/>
              </a:rPr>
              <a:t>Построено</a:t>
            </a:r>
            <a:r>
              <a:rPr sz="1250" spc="5" dirty="0">
                <a:solidFill>
                  <a:srgbClr val="292829"/>
                </a:solidFill>
                <a:latin typeface="Microsoft Sans Serif"/>
                <a:cs typeface="Microsoft Sans Serif"/>
              </a:rPr>
              <a:t> </a:t>
            </a:r>
            <a:r>
              <a:rPr sz="1250" spc="15" dirty="0">
                <a:solidFill>
                  <a:srgbClr val="292829"/>
                </a:solidFill>
                <a:latin typeface="Microsoft Sans Serif"/>
                <a:cs typeface="Microsoft Sans Serif"/>
              </a:rPr>
              <a:t>в</a:t>
            </a:r>
            <a:r>
              <a:rPr sz="1250" spc="5" dirty="0">
                <a:solidFill>
                  <a:srgbClr val="292829"/>
                </a:solidFill>
                <a:latin typeface="Microsoft Sans Serif"/>
                <a:cs typeface="Microsoft Sans Serif"/>
              </a:rPr>
              <a:t> </a:t>
            </a:r>
            <a:r>
              <a:rPr sz="1250" spc="20" dirty="0">
                <a:solidFill>
                  <a:srgbClr val="292829"/>
                </a:solidFill>
                <a:latin typeface="Microsoft Sans Serif"/>
                <a:cs typeface="Microsoft Sans Serif"/>
              </a:rPr>
              <a:t>2010</a:t>
            </a:r>
            <a:r>
              <a:rPr sz="1250" spc="5" dirty="0">
                <a:solidFill>
                  <a:srgbClr val="292829"/>
                </a:solidFill>
                <a:latin typeface="Microsoft Sans Serif"/>
                <a:cs typeface="Microsoft Sans Serif"/>
              </a:rPr>
              <a:t> </a:t>
            </a:r>
            <a:r>
              <a:rPr sz="1250" spc="-165" dirty="0">
                <a:solidFill>
                  <a:srgbClr val="292829"/>
                </a:solidFill>
                <a:latin typeface="Microsoft Sans Serif"/>
                <a:cs typeface="Microsoft Sans Serif"/>
              </a:rPr>
              <a:t>г.</a:t>
            </a:r>
            <a:endParaRPr sz="1250">
              <a:latin typeface="Microsoft Sans Serif"/>
              <a:cs typeface="Microsoft Sans Serif"/>
            </a:endParaRPr>
          </a:p>
          <a:p>
            <a:pPr marL="59055">
              <a:lnSpc>
                <a:spcPct val="100000"/>
              </a:lnSpc>
              <a:spcBef>
                <a:spcPts val="40"/>
              </a:spcBef>
            </a:pPr>
            <a:r>
              <a:rPr sz="1250" spc="-20" dirty="0">
                <a:solidFill>
                  <a:srgbClr val="292829"/>
                </a:solidFill>
                <a:latin typeface="Microsoft Sans Serif"/>
                <a:cs typeface="Microsoft Sans Serif"/>
              </a:rPr>
              <a:t>Кап.</a:t>
            </a:r>
            <a:r>
              <a:rPr sz="1250" spc="25" dirty="0">
                <a:solidFill>
                  <a:srgbClr val="292829"/>
                </a:solidFill>
                <a:latin typeface="Microsoft Sans Serif"/>
                <a:cs typeface="Microsoft Sans Serif"/>
              </a:rPr>
              <a:t> </a:t>
            </a:r>
            <a:r>
              <a:rPr sz="1250" spc="10" dirty="0">
                <a:solidFill>
                  <a:srgbClr val="292829"/>
                </a:solidFill>
                <a:latin typeface="Microsoft Sans Serif"/>
                <a:cs typeface="Microsoft Sans Serif"/>
              </a:rPr>
              <a:t>ремонт</a:t>
            </a:r>
            <a:r>
              <a:rPr sz="1250" spc="-10" dirty="0">
                <a:solidFill>
                  <a:srgbClr val="292829"/>
                </a:solidFill>
                <a:latin typeface="Microsoft Sans Serif"/>
                <a:cs typeface="Microsoft Sans Serif"/>
              </a:rPr>
              <a:t> </a:t>
            </a:r>
            <a:r>
              <a:rPr sz="1250" spc="20" dirty="0">
                <a:solidFill>
                  <a:srgbClr val="292829"/>
                </a:solidFill>
                <a:latin typeface="Microsoft Sans Serif"/>
                <a:cs typeface="Microsoft Sans Serif"/>
              </a:rPr>
              <a:t>в</a:t>
            </a:r>
            <a:r>
              <a:rPr sz="1250" spc="25" dirty="0">
                <a:solidFill>
                  <a:srgbClr val="292829"/>
                </a:solidFill>
                <a:latin typeface="Microsoft Sans Serif"/>
                <a:cs typeface="Microsoft Sans Serif"/>
              </a:rPr>
              <a:t> </a:t>
            </a:r>
            <a:r>
              <a:rPr sz="1250" spc="20" dirty="0">
                <a:solidFill>
                  <a:srgbClr val="292829"/>
                </a:solidFill>
                <a:latin typeface="Microsoft Sans Serif"/>
                <a:cs typeface="Microsoft Sans Serif"/>
              </a:rPr>
              <a:t>2023</a:t>
            </a:r>
            <a:r>
              <a:rPr sz="1250" spc="-15" dirty="0">
                <a:solidFill>
                  <a:srgbClr val="292829"/>
                </a:solidFill>
                <a:latin typeface="Microsoft Sans Serif"/>
                <a:cs typeface="Microsoft Sans Serif"/>
              </a:rPr>
              <a:t> </a:t>
            </a:r>
            <a:r>
              <a:rPr sz="1250" spc="-80" dirty="0">
                <a:solidFill>
                  <a:srgbClr val="292829"/>
                </a:solidFill>
                <a:latin typeface="Microsoft Sans Serif"/>
                <a:cs typeface="Microsoft Sans Serif"/>
              </a:rPr>
              <a:t>г.</a:t>
            </a:r>
            <a:endParaRPr sz="1250">
              <a:latin typeface="Microsoft Sans Serif"/>
              <a:cs typeface="Microsoft Sans Serif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629958" y="467499"/>
            <a:ext cx="9614535" cy="1960245"/>
            <a:chOff x="629958" y="467499"/>
            <a:chExt cx="9614535" cy="1960245"/>
          </a:xfrm>
        </p:grpSpPr>
        <p:sp>
          <p:nvSpPr>
            <p:cNvPr id="42" name="object 42"/>
            <p:cNvSpPr/>
            <p:nvPr/>
          </p:nvSpPr>
          <p:spPr>
            <a:xfrm>
              <a:off x="8390762" y="1097407"/>
              <a:ext cx="0" cy="676275"/>
            </a:xfrm>
            <a:custGeom>
              <a:avLst/>
              <a:gdLst/>
              <a:ahLst/>
              <a:cxnLst/>
              <a:rect l="l" t="t" r="r" b="b"/>
              <a:pathLst>
                <a:path h="676275">
                  <a:moveTo>
                    <a:pt x="0" y="0"/>
                  </a:moveTo>
                  <a:lnTo>
                    <a:pt x="0" y="675894"/>
                  </a:lnTo>
                </a:path>
              </a:pathLst>
            </a:custGeom>
            <a:ln w="19050">
              <a:solidFill>
                <a:srgbClr val="003C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602218" y="775208"/>
              <a:ext cx="1641728" cy="165201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29958" y="467499"/>
              <a:ext cx="746175" cy="744334"/>
            </a:xfrm>
            <a:prstGeom prst="rect">
              <a:avLst/>
            </a:prstGeom>
          </p:spPr>
        </p:pic>
      </p:grp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1460119" y="547192"/>
            <a:ext cx="3229610" cy="116649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4490"/>
              </a:lnSpc>
              <a:spcBef>
                <a:spcPts val="200"/>
              </a:spcBef>
            </a:pPr>
            <a:r>
              <a:rPr sz="3750" b="0" spc="20" dirty="0">
                <a:latin typeface="Microsoft Sans Serif"/>
                <a:cs typeface="Microsoft Sans Serif"/>
              </a:rPr>
              <a:t>ОБЩЕЖИТИЯ  </a:t>
            </a:r>
            <a:r>
              <a:rPr sz="3750" b="0" spc="-110" dirty="0">
                <a:latin typeface="Microsoft Sans Serif"/>
                <a:cs typeface="Microsoft Sans Serif"/>
              </a:rPr>
              <a:t>КГЭУ</a:t>
            </a:r>
            <a:endParaRPr sz="3750">
              <a:latin typeface="Microsoft Sans Serif"/>
              <a:cs typeface="Microsoft Sans Serif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522844" y="6883095"/>
            <a:ext cx="1743075" cy="2743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b="1" spc="5" dirty="0">
                <a:solidFill>
                  <a:srgbClr val="003CA4"/>
                </a:solidFill>
                <a:latin typeface="Arial"/>
                <a:cs typeface="Arial"/>
              </a:rPr>
              <a:t>Итого:</a:t>
            </a:r>
            <a:r>
              <a:rPr sz="1600" b="1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1600" b="1" spc="15" dirty="0">
                <a:solidFill>
                  <a:srgbClr val="003CA4"/>
                </a:solidFill>
                <a:latin typeface="Arial"/>
                <a:cs typeface="Arial"/>
              </a:rPr>
              <a:t>2422</a:t>
            </a:r>
            <a:r>
              <a:rPr sz="1600" b="1" spc="-20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1600" b="1" spc="10" dirty="0">
                <a:solidFill>
                  <a:srgbClr val="003CA4"/>
                </a:solidFill>
                <a:latin typeface="Arial"/>
                <a:cs typeface="Arial"/>
              </a:rPr>
              <a:t>мест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765" cy="7559040"/>
            <a:chOff x="0" y="0"/>
            <a:chExt cx="10692765" cy="7559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65598" y="0"/>
              <a:ext cx="6026784" cy="21151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61153" y="0"/>
              <a:ext cx="6031229" cy="17592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56582" y="0"/>
              <a:ext cx="6035801" cy="19569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65979" y="2100802"/>
              <a:ext cx="6026403" cy="545490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049648" y="0"/>
              <a:ext cx="6635750" cy="7559040"/>
            </a:xfrm>
            <a:custGeom>
              <a:avLst/>
              <a:gdLst/>
              <a:ahLst/>
              <a:cxnLst/>
              <a:rect l="l" t="t" r="r" b="b"/>
              <a:pathLst>
                <a:path w="6635750" h="7559040">
                  <a:moveTo>
                    <a:pt x="0" y="7559037"/>
                  </a:moveTo>
                  <a:lnTo>
                    <a:pt x="6635750" y="7559037"/>
                  </a:lnTo>
                  <a:lnTo>
                    <a:pt x="6635750" y="0"/>
                  </a:lnTo>
                  <a:lnTo>
                    <a:pt x="0" y="0"/>
                  </a:lnTo>
                  <a:lnTo>
                    <a:pt x="0" y="7559037"/>
                  </a:lnTo>
                  <a:close/>
                </a:path>
              </a:pathLst>
            </a:custGeom>
            <a:solidFill>
              <a:srgbClr val="003CA4">
                <a:alpha val="4901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93707" y="603034"/>
              <a:ext cx="813739" cy="81174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65144" y="0"/>
              <a:ext cx="5127239" cy="327444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0"/>
              <a:ext cx="7660640" cy="7559040"/>
            </a:xfrm>
            <a:custGeom>
              <a:avLst/>
              <a:gdLst/>
              <a:ahLst/>
              <a:cxnLst/>
              <a:rect l="l" t="t" r="r" b="b"/>
              <a:pathLst>
                <a:path w="7660640" h="7559040">
                  <a:moveTo>
                    <a:pt x="5775761" y="0"/>
                  </a:moveTo>
                  <a:lnTo>
                    <a:pt x="332706" y="0"/>
                  </a:lnTo>
                  <a:lnTo>
                    <a:pt x="305033" y="20409"/>
                  </a:lnTo>
                  <a:lnTo>
                    <a:pt x="269199" y="47377"/>
                  </a:lnTo>
                  <a:lnTo>
                    <a:pt x="233637" y="74684"/>
                  </a:lnTo>
                  <a:lnTo>
                    <a:pt x="198350" y="102329"/>
                  </a:lnTo>
                  <a:lnTo>
                    <a:pt x="163339" y="130308"/>
                  </a:lnTo>
                  <a:lnTo>
                    <a:pt x="128608" y="158619"/>
                  </a:lnTo>
                  <a:lnTo>
                    <a:pt x="94159" y="187260"/>
                  </a:lnTo>
                  <a:lnTo>
                    <a:pt x="59993" y="216228"/>
                  </a:lnTo>
                  <a:lnTo>
                    <a:pt x="26114" y="245521"/>
                  </a:lnTo>
                  <a:lnTo>
                    <a:pt x="0" y="268545"/>
                  </a:lnTo>
                  <a:lnTo>
                    <a:pt x="0" y="7164409"/>
                  </a:lnTo>
                  <a:lnTo>
                    <a:pt x="59993" y="7216727"/>
                  </a:lnTo>
                  <a:lnTo>
                    <a:pt x="94159" y="7245695"/>
                  </a:lnTo>
                  <a:lnTo>
                    <a:pt x="128608" y="7274335"/>
                  </a:lnTo>
                  <a:lnTo>
                    <a:pt x="163339" y="7302646"/>
                  </a:lnTo>
                  <a:lnTo>
                    <a:pt x="198350" y="7330625"/>
                  </a:lnTo>
                  <a:lnTo>
                    <a:pt x="233637" y="7358269"/>
                  </a:lnTo>
                  <a:lnTo>
                    <a:pt x="269199" y="7385576"/>
                  </a:lnTo>
                  <a:lnTo>
                    <a:pt x="305033" y="7412544"/>
                  </a:lnTo>
                  <a:lnTo>
                    <a:pt x="341136" y="7439170"/>
                  </a:lnTo>
                  <a:lnTo>
                    <a:pt x="377507" y="7465452"/>
                  </a:lnTo>
                  <a:lnTo>
                    <a:pt x="414143" y="7491388"/>
                  </a:lnTo>
                  <a:lnTo>
                    <a:pt x="451041" y="7516974"/>
                  </a:lnTo>
                  <a:lnTo>
                    <a:pt x="488199" y="7542209"/>
                  </a:lnTo>
                  <a:lnTo>
                    <a:pt x="513500" y="7559034"/>
                  </a:lnTo>
                  <a:lnTo>
                    <a:pt x="5594968" y="7559034"/>
                  </a:lnTo>
                  <a:lnTo>
                    <a:pt x="5657427" y="7516974"/>
                  </a:lnTo>
                  <a:lnTo>
                    <a:pt x="5694324" y="7491388"/>
                  </a:lnTo>
                  <a:lnTo>
                    <a:pt x="5730960" y="7465452"/>
                  </a:lnTo>
                  <a:lnTo>
                    <a:pt x="5767331" y="7439170"/>
                  </a:lnTo>
                  <a:lnTo>
                    <a:pt x="5803434" y="7412544"/>
                  </a:lnTo>
                  <a:lnTo>
                    <a:pt x="5839268" y="7385576"/>
                  </a:lnTo>
                  <a:lnTo>
                    <a:pt x="5874829" y="7358269"/>
                  </a:lnTo>
                  <a:lnTo>
                    <a:pt x="5910117" y="7330625"/>
                  </a:lnTo>
                  <a:lnTo>
                    <a:pt x="5945127" y="7302646"/>
                  </a:lnTo>
                  <a:lnTo>
                    <a:pt x="5979858" y="7274335"/>
                  </a:lnTo>
                  <a:lnTo>
                    <a:pt x="6014307" y="7245695"/>
                  </a:lnTo>
                  <a:lnTo>
                    <a:pt x="6048473" y="7216727"/>
                  </a:lnTo>
                  <a:lnTo>
                    <a:pt x="6082352" y="7187434"/>
                  </a:lnTo>
                  <a:lnTo>
                    <a:pt x="6115942" y="7157818"/>
                  </a:lnTo>
                  <a:lnTo>
                    <a:pt x="6149240" y="7127883"/>
                  </a:lnTo>
                  <a:lnTo>
                    <a:pt x="6182245" y="7097629"/>
                  </a:lnTo>
                  <a:lnTo>
                    <a:pt x="6214954" y="7067061"/>
                  </a:lnTo>
                  <a:lnTo>
                    <a:pt x="6247365" y="7036179"/>
                  </a:lnTo>
                  <a:lnTo>
                    <a:pt x="6279474" y="7004987"/>
                  </a:lnTo>
                  <a:lnTo>
                    <a:pt x="6311280" y="6973487"/>
                  </a:lnTo>
                  <a:lnTo>
                    <a:pt x="6342781" y="6941681"/>
                  </a:lnTo>
                  <a:lnTo>
                    <a:pt x="6373973" y="6909572"/>
                  </a:lnTo>
                  <a:lnTo>
                    <a:pt x="6404855" y="6877162"/>
                  </a:lnTo>
                  <a:lnTo>
                    <a:pt x="6435424" y="6844454"/>
                  </a:lnTo>
                  <a:lnTo>
                    <a:pt x="6465678" y="6811449"/>
                  </a:lnTo>
                  <a:lnTo>
                    <a:pt x="6495613" y="6778151"/>
                  </a:lnTo>
                  <a:lnTo>
                    <a:pt x="6525229" y="6744561"/>
                  </a:lnTo>
                  <a:lnTo>
                    <a:pt x="6554522" y="6710683"/>
                  </a:lnTo>
                  <a:lnTo>
                    <a:pt x="6583491" y="6676518"/>
                  </a:lnTo>
                  <a:lnTo>
                    <a:pt x="6612131" y="6642069"/>
                  </a:lnTo>
                  <a:lnTo>
                    <a:pt x="6640443" y="6607339"/>
                  </a:lnTo>
                  <a:lnTo>
                    <a:pt x="6668422" y="6572329"/>
                  </a:lnTo>
                  <a:lnTo>
                    <a:pt x="6696066" y="6537042"/>
                  </a:lnTo>
                  <a:lnTo>
                    <a:pt x="6723373" y="6501481"/>
                  </a:lnTo>
                  <a:lnTo>
                    <a:pt x="6750341" y="6465648"/>
                  </a:lnTo>
                  <a:lnTo>
                    <a:pt x="6776968" y="6429545"/>
                  </a:lnTo>
                  <a:lnTo>
                    <a:pt x="6803250" y="6393175"/>
                  </a:lnTo>
                  <a:lnTo>
                    <a:pt x="6829185" y="6356540"/>
                  </a:lnTo>
                  <a:lnTo>
                    <a:pt x="6854772" y="6319643"/>
                  </a:lnTo>
                  <a:lnTo>
                    <a:pt x="6880007" y="6282486"/>
                  </a:lnTo>
                  <a:lnTo>
                    <a:pt x="6904888" y="6245071"/>
                  </a:lnTo>
                  <a:lnTo>
                    <a:pt x="6929414" y="6207401"/>
                  </a:lnTo>
                  <a:lnTo>
                    <a:pt x="6953580" y="6169478"/>
                  </a:lnTo>
                  <a:lnTo>
                    <a:pt x="6977386" y="6131305"/>
                  </a:lnTo>
                  <a:lnTo>
                    <a:pt x="7000828" y="6092884"/>
                  </a:lnTo>
                  <a:lnTo>
                    <a:pt x="7023904" y="6054217"/>
                  </a:lnTo>
                  <a:lnTo>
                    <a:pt x="7046612" y="6015307"/>
                  </a:lnTo>
                  <a:lnTo>
                    <a:pt x="7068950" y="5976156"/>
                  </a:lnTo>
                  <a:lnTo>
                    <a:pt x="7090914" y="5936767"/>
                  </a:lnTo>
                  <a:lnTo>
                    <a:pt x="7112503" y="5897142"/>
                  </a:lnTo>
                  <a:lnTo>
                    <a:pt x="7133714" y="5857283"/>
                  </a:lnTo>
                  <a:lnTo>
                    <a:pt x="7154545" y="5817194"/>
                  </a:lnTo>
                  <a:lnTo>
                    <a:pt x="7174993" y="5776875"/>
                  </a:lnTo>
                  <a:lnTo>
                    <a:pt x="7195056" y="5736330"/>
                  </a:lnTo>
                  <a:lnTo>
                    <a:pt x="7214732" y="5695561"/>
                  </a:lnTo>
                  <a:lnTo>
                    <a:pt x="7234018" y="5654571"/>
                  </a:lnTo>
                  <a:lnTo>
                    <a:pt x="7252912" y="5613361"/>
                  </a:lnTo>
                  <a:lnTo>
                    <a:pt x="7271411" y="5571935"/>
                  </a:lnTo>
                  <a:lnTo>
                    <a:pt x="7289512" y="5530295"/>
                  </a:lnTo>
                  <a:lnTo>
                    <a:pt x="7307215" y="5488442"/>
                  </a:lnTo>
                  <a:lnTo>
                    <a:pt x="7324515" y="5446380"/>
                  </a:lnTo>
                  <a:lnTo>
                    <a:pt x="7341411" y="5404111"/>
                  </a:lnTo>
                  <a:lnTo>
                    <a:pt x="7357901" y="5361637"/>
                  </a:lnTo>
                  <a:lnTo>
                    <a:pt x="7373981" y="5318961"/>
                  </a:lnTo>
                  <a:lnTo>
                    <a:pt x="7389650" y="5276085"/>
                  </a:lnTo>
                  <a:lnTo>
                    <a:pt x="7404905" y="5233011"/>
                  </a:lnTo>
                  <a:lnTo>
                    <a:pt x="7419744" y="5189743"/>
                  </a:lnTo>
                  <a:lnTo>
                    <a:pt x="7434164" y="5146281"/>
                  </a:lnTo>
                  <a:lnTo>
                    <a:pt x="7448163" y="5102630"/>
                  </a:lnTo>
                  <a:lnTo>
                    <a:pt x="7461738" y="5058790"/>
                  </a:lnTo>
                  <a:lnTo>
                    <a:pt x="7474888" y="5014765"/>
                  </a:lnTo>
                  <a:lnTo>
                    <a:pt x="7487609" y="4970557"/>
                  </a:lnTo>
                  <a:lnTo>
                    <a:pt x="7499899" y="4926169"/>
                  </a:lnTo>
                  <a:lnTo>
                    <a:pt x="7511757" y="4881602"/>
                  </a:lnTo>
                  <a:lnTo>
                    <a:pt x="7523178" y="4836859"/>
                  </a:lnTo>
                  <a:lnTo>
                    <a:pt x="7534162" y="4791943"/>
                  </a:lnTo>
                  <a:lnTo>
                    <a:pt x="7544705" y="4746855"/>
                  </a:lnTo>
                  <a:lnTo>
                    <a:pt x="7554806" y="4701599"/>
                  </a:lnTo>
                  <a:lnTo>
                    <a:pt x="7564462" y="4656177"/>
                  </a:lnTo>
                  <a:lnTo>
                    <a:pt x="7573669" y="4610591"/>
                  </a:lnTo>
                  <a:lnTo>
                    <a:pt x="7582427" y="4564844"/>
                  </a:lnTo>
                  <a:lnTo>
                    <a:pt x="7590733" y="4518937"/>
                  </a:lnTo>
                  <a:lnTo>
                    <a:pt x="7598584" y="4472874"/>
                  </a:lnTo>
                  <a:lnTo>
                    <a:pt x="7605977" y="4426657"/>
                  </a:lnTo>
                  <a:lnTo>
                    <a:pt x="7612912" y="4380288"/>
                  </a:lnTo>
                  <a:lnTo>
                    <a:pt x="7619384" y="4333770"/>
                  </a:lnTo>
                  <a:lnTo>
                    <a:pt x="7625391" y="4287104"/>
                  </a:lnTo>
                  <a:lnTo>
                    <a:pt x="7630932" y="4240294"/>
                  </a:lnTo>
                  <a:lnTo>
                    <a:pt x="7636004" y="4193342"/>
                  </a:lnTo>
                  <a:lnTo>
                    <a:pt x="7640604" y="4146250"/>
                  </a:lnTo>
                  <a:lnTo>
                    <a:pt x="7644730" y="4099020"/>
                  </a:lnTo>
                  <a:lnTo>
                    <a:pt x="7648380" y="4051656"/>
                  </a:lnTo>
                  <a:lnTo>
                    <a:pt x="7651550" y="4004159"/>
                  </a:lnTo>
                  <a:lnTo>
                    <a:pt x="7654240" y="3956532"/>
                  </a:lnTo>
                  <a:lnTo>
                    <a:pt x="7656446" y="3908777"/>
                  </a:lnTo>
                  <a:lnTo>
                    <a:pt x="7658166" y="3860897"/>
                  </a:lnTo>
                  <a:lnTo>
                    <a:pt x="7659397" y="3812893"/>
                  </a:lnTo>
                  <a:lnTo>
                    <a:pt x="7660138" y="3764770"/>
                  </a:lnTo>
                  <a:lnTo>
                    <a:pt x="7660385" y="3716528"/>
                  </a:lnTo>
                  <a:lnTo>
                    <a:pt x="7660138" y="3668283"/>
                  </a:lnTo>
                  <a:lnTo>
                    <a:pt x="7659397" y="3620157"/>
                  </a:lnTo>
                  <a:lnTo>
                    <a:pt x="7658166" y="3572152"/>
                  </a:lnTo>
                  <a:lnTo>
                    <a:pt x="7656446" y="3524269"/>
                  </a:lnTo>
                  <a:lnTo>
                    <a:pt x="7654240" y="3476512"/>
                  </a:lnTo>
                  <a:lnTo>
                    <a:pt x="7651550" y="3428883"/>
                  </a:lnTo>
                  <a:lnTo>
                    <a:pt x="7648380" y="3381383"/>
                  </a:lnTo>
                  <a:lnTo>
                    <a:pt x="7644730" y="3334017"/>
                  </a:lnTo>
                  <a:lnTo>
                    <a:pt x="7640604" y="3286785"/>
                  </a:lnTo>
                  <a:lnTo>
                    <a:pt x="7636004" y="3239691"/>
                  </a:lnTo>
                  <a:lnTo>
                    <a:pt x="7630932" y="3192737"/>
                  </a:lnTo>
                  <a:lnTo>
                    <a:pt x="7625391" y="3145925"/>
                  </a:lnTo>
                  <a:lnTo>
                    <a:pt x="7619384" y="3099257"/>
                  </a:lnTo>
                  <a:lnTo>
                    <a:pt x="7612912" y="3052737"/>
                  </a:lnTo>
                  <a:lnTo>
                    <a:pt x="7605977" y="3006366"/>
                  </a:lnTo>
                  <a:lnTo>
                    <a:pt x="7598584" y="2960147"/>
                  </a:lnTo>
                  <a:lnTo>
                    <a:pt x="7590733" y="2914082"/>
                  </a:lnTo>
                  <a:lnTo>
                    <a:pt x="7582427" y="2868174"/>
                  </a:lnTo>
                  <a:lnTo>
                    <a:pt x="7573669" y="2822424"/>
                  </a:lnTo>
                  <a:lnTo>
                    <a:pt x="7564462" y="2776837"/>
                  </a:lnTo>
                  <a:lnTo>
                    <a:pt x="7554806" y="2731413"/>
                  </a:lnTo>
                  <a:lnTo>
                    <a:pt x="7544705" y="2686155"/>
                  </a:lnTo>
                  <a:lnTo>
                    <a:pt x="7534162" y="2641066"/>
                  </a:lnTo>
                  <a:lnTo>
                    <a:pt x="7523178" y="2596148"/>
                  </a:lnTo>
                  <a:lnTo>
                    <a:pt x="7511757" y="2551404"/>
                  </a:lnTo>
                  <a:lnTo>
                    <a:pt x="7499899" y="2506836"/>
                  </a:lnTo>
                  <a:lnTo>
                    <a:pt x="7487609" y="2462445"/>
                  </a:lnTo>
                  <a:lnTo>
                    <a:pt x="7474888" y="2418236"/>
                  </a:lnTo>
                  <a:lnTo>
                    <a:pt x="7461738" y="2374209"/>
                  </a:lnTo>
                  <a:lnTo>
                    <a:pt x="7448163" y="2330369"/>
                  </a:lnTo>
                  <a:lnTo>
                    <a:pt x="7434164" y="2286716"/>
                  </a:lnTo>
                  <a:lnTo>
                    <a:pt x="7419744" y="2243253"/>
                  </a:lnTo>
                  <a:lnTo>
                    <a:pt x="7404905" y="2199983"/>
                  </a:lnTo>
                  <a:lnTo>
                    <a:pt x="7389650" y="2156908"/>
                  </a:lnTo>
                  <a:lnTo>
                    <a:pt x="7373981" y="2114031"/>
                  </a:lnTo>
                  <a:lnTo>
                    <a:pt x="7357901" y="2071353"/>
                  </a:lnTo>
                  <a:lnTo>
                    <a:pt x="7341411" y="2028878"/>
                  </a:lnTo>
                  <a:lnTo>
                    <a:pt x="7324515" y="1986608"/>
                  </a:lnTo>
                  <a:lnTo>
                    <a:pt x="7307215" y="1944544"/>
                  </a:lnTo>
                  <a:lnTo>
                    <a:pt x="7289512" y="1902691"/>
                  </a:lnTo>
                  <a:lnTo>
                    <a:pt x="7271411" y="1861049"/>
                  </a:lnTo>
                  <a:lnTo>
                    <a:pt x="7252912" y="1819622"/>
                  </a:lnTo>
                  <a:lnTo>
                    <a:pt x="7234018" y="1778411"/>
                  </a:lnTo>
                  <a:lnTo>
                    <a:pt x="7214732" y="1737420"/>
                  </a:lnTo>
                  <a:lnTo>
                    <a:pt x="7195056" y="1696650"/>
                  </a:lnTo>
                  <a:lnTo>
                    <a:pt x="7174993" y="1656104"/>
                  </a:lnTo>
                  <a:lnTo>
                    <a:pt x="7154545" y="1615784"/>
                  </a:lnTo>
                  <a:lnTo>
                    <a:pt x="7133714" y="1575693"/>
                  </a:lnTo>
                  <a:lnTo>
                    <a:pt x="7112503" y="1535834"/>
                  </a:lnTo>
                  <a:lnTo>
                    <a:pt x="7090914" y="1496208"/>
                  </a:lnTo>
                  <a:lnTo>
                    <a:pt x="7068950" y="1456818"/>
                  </a:lnTo>
                  <a:lnTo>
                    <a:pt x="7046612" y="1417666"/>
                  </a:lnTo>
                  <a:lnTo>
                    <a:pt x="7023904" y="1378755"/>
                  </a:lnTo>
                  <a:lnTo>
                    <a:pt x="7000828" y="1340088"/>
                  </a:lnTo>
                  <a:lnTo>
                    <a:pt x="6977386" y="1301666"/>
                  </a:lnTo>
                  <a:lnTo>
                    <a:pt x="6953580" y="1263492"/>
                  </a:lnTo>
                  <a:lnTo>
                    <a:pt x="6929414" y="1225568"/>
                  </a:lnTo>
                  <a:lnTo>
                    <a:pt x="6904888" y="1187897"/>
                  </a:lnTo>
                  <a:lnTo>
                    <a:pt x="6880007" y="1150482"/>
                  </a:lnTo>
                  <a:lnTo>
                    <a:pt x="6854772" y="1113324"/>
                  </a:lnTo>
                  <a:lnTo>
                    <a:pt x="6829185" y="1076426"/>
                  </a:lnTo>
                  <a:lnTo>
                    <a:pt x="6803250" y="1039790"/>
                  </a:lnTo>
                  <a:lnTo>
                    <a:pt x="6776968" y="1003420"/>
                  </a:lnTo>
                  <a:lnTo>
                    <a:pt x="6750341" y="967316"/>
                  </a:lnTo>
                  <a:lnTo>
                    <a:pt x="6723373" y="931483"/>
                  </a:lnTo>
                  <a:lnTo>
                    <a:pt x="6696066" y="895921"/>
                  </a:lnTo>
                  <a:lnTo>
                    <a:pt x="6668422" y="860634"/>
                  </a:lnTo>
                  <a:lnTo>
                    <a:pt x="6640443" y="825623"/>
                  </a:lnTo>
                  <a:lnTo>
                    <a:pt x="6612131" y="790892"/>
                  </a:lnTo>
                  <a:lnTo>
                    <a:pt x="6583491" y="756443"/>
                  </a:lnTo>
                  <a:lnTo>
                    <a:pt x="6554522" y="722277"/>
                  </a:lnTo>
                  <a:lnTo>
                    <a:pt x="6525229" y="688399"/>
                  </a:lnTo>
                  <a:lnTo>
                    <a:pt x="6495613" y="654809"/>
                  </a:lnTo>
                  <a:lnTo>
                    <a:pt x="6465678" y="621510"/>
                  </a:lnTo>
                  <a:lnTo>
                    <a:pt x="6435424" y="588505"/>
                  </a:lnTo>
                  <a:lnTo>
                    <a:pt x="6404855" y="555796"/>
                  </a:lnTo>
                  <a:lnTo>
                    <a:pt x="6373973" y="523385"/>
                  </a:lnTo>
                  <a:lnTo>
                    <a:pt x="6342781" y="491276"/>
                  </a:lnTo>
                  <a:lnTo>
                    <a:pt x="6311280" y="459470"/>
                  </a:lnTo>
                  <a:lnTo>
                    <a:pt x="6279474" y="427969"/>
                  </a:lnTo>
                  <a:lnTo>
                    <a:pt x="6247365" y="396777"/>
                  </a:lnTo>
                  <a:lnTo>
                    <a:pt x="6214954" y="365895"/>
                  </a:lnTo>
                  <a:lnTo>
                    <a:pt x="6182245" y="335326"/>
                  </a:lnTo>
                  <a:lnTo>
                    <a:pt x="6149240" y="305073"/>
                  </a:lnTo>
                  <a:lnTo>
                    <a:pt x="6115942" y="275137"/>
                  </a:lnTo>
                  <a:lnTo>
                    <a:pt x="6082352" y="245521"/>
                  </a:lnTo>
                  <a:lnTo>
                    <a:pt x="6048473" y="216228"/>
                  </a:lnTo>
                  <a:lnTo>
                    <a:pt x="6014307" y="187260"/>
                  </a:lnTo>
                  <a:lnTo>
                    <a:pt x="5979858" y="158619"/>
                  </a:lnTo>
                  <a:lnTo>
                    <a:pt x="5945127" y="130308"/>
                  </a:lnTo>
                  <a:lnTo>
                    <a:pt x="5910117" y="102329"/>
                  </a:lnTo>
                  <a:lnTo>
                    <a:pt x="5874829" y="74684"/>
                  </a:lnTo>
                  <a:lnTo>
                    <a:pt x="5839268" y="47377"/>
                  </a:lnTo>
                  <a:lnTo>
                    <a:pt x="5803434" y="20409"/>
                  </a:lnTo>
                  <a:lnTo>
                    <a:pt x="57757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4757357" cy="353783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74511" y="4727448"/>
              <a:ext cx="3917872" cy="2831590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85"/>
              </a:spcBef>
            </a:pPr>
            <a:r>
              <a:rPr spc="20" dirty="0"/>
              <a:t>М</a:t>
            </a:r>
            <a:r>
              <a:rPr spc="-75" dirty="0"/>
              <a:t>О</a:t>
            </a:r>
            <a:r>
              <a:rPr spc="15" dirty="0"/>
              <a:t>Л</a:t>
            </a:r>
            <a:r>
              <a:rPr spc="-30" dirty="0"/>
              <a:t>О</a:t>
            </a:r>
            <a:r>
              <a:rPr spc="10" dirty="0"/>
              <a:t>ДЕЖНАЯ  </a:t>
            </a:r>
            <a:r>
              <a:rPr spc="5" dirty="0"/>
              <a:t>ПОЛИТИКА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622198" y="1784045"/>
            <a:ext cx="6297295" cy="5251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250" spc="-35" dirty="0">
                <a:solidFill>
                  <a:srgbClr val="E60000"/>
                </a:solidFill>
                <a:latin typeface="Microsoft Sans Serif"/>
                <a:cs typeface="Microsoft Sans Serif"/>
              </a:rPr>
              <a:t>Реализуется</a:t>
            </a:r>
            <a:r>
              <a:rPr sz="3250" spc="40" dirty="0">
                <a:solidFill>
                  <a:srgbClr val="E60000"/>
                </a:solidFill>
                <a:latin typeface="Microsoft Sans Serif"/>
                <a:cs typeface="Microsoft Sans Serif"/>
              </a:rPr>
              <a:t> </a:t>
            </a:r>
            <a:r>
              <a:rPr sz="3250" spc="-10" dirty="0">
                <a:solidFill>
                  <a:srgbClr val="E60000"/>
                </a:solidFill>
                <a:latin typeface="Microsoft Sans Serif"/>
                <a:cs typeface="Microsoft Sans Serif"/>
              </a:rPr>
              <a:t>по</a:t>
            </a:r>
            <a:r>
              <a:rPr sz="3250" spc="45" dirty="0">
                <a:solidFill>
                  <a:srgbClr val="E60000"/>
                </a:solidFill>
                <a:latin typeface="Microsoft Sans Serif"/>
                <a:cs typeface="Microsoft Sans Serif"/>
              </a:rPr>
              <a:t> </a:t>
            </a:r>
            <a:r>
              <a:rPr sz="3250" spc="15" dirty="0">
                <a:solidFill>
                  <a:srgbClr val="E60000"/>
                </a:solidFill>
                <a:latin typeface="Microsoft Sans Serif"/>
                <a:cs typeface="Microsoft Sans Serif"/>
              </a:rPr>
              <a:t>7</a:t>
            </a:r>
            <a:r>
              <a:rPr sz="3250" spc="40" dirty="0">
                <a:solidFill>
                  <a:srgbClr val="E60000"/>
                </a:solidFill>
                <a:latin typeface="Microsoft Sans Serif"/>
                <a:cs typeface="Microsoft Sans Serif"/>
              </a:rPr>
              <a:t> </a:t>
            </a:r>
            <a:r>
              <a:rPr sz="3250" spc="-5" dirty="0">
                <a:solidFill>
                  <a:srgbClr val="E60000"/>
                </a:solidFill>
                <a:latin typeface="Microsoft Sans Serif"/>
                <a:cs typeface="Microsoft Sans Serif"/>
              </a:rPr>
              <a:t>направлениям</a:t>
            </a:r>
            <a:endParaRPr sz="325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96208" y="4629150"/>
            <a:ext cx="298577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15" dirty="0">
                <a:solidFill>
                  <a:srgbClr val="003CA4"/>
                </a:solidFill>
                <a:latin typeface="Microsoft Sans Serif"/>
                <a:cs typeface="Microsoft Sans Serif"/>
              </a:rPr>
              <a:t>Штаб</a:t>
            </a:r>
            <a:r>
              <a:rPr sz="1050" spc="5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050" spc="-10" dirty="0">
                <a:solidFill>
                  <a:srgbClr val="003CA4"/>
                </a:solidFill>
                <a:latin typeface="Microsoft Sans Serif"/>
                <a:cs typeface="Microsoft Sans Serif"/>
              </a:rPr>
              <a:t>Студенческих</a:t>
            </a:r>
            <a:r>
              <a:rPr sz="1050" spc="-15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050" spc="-5" dirty="0">
                <a:solidFill>
                  <a:srgbClr val="003CA4"/>
                </a:solidFill>
                <a:latin typeface="Microsoft Sans Serif"/>
                <a:cs typeface="Microsoft Sans Serif"/>
              </a:rPr>
              <a:t>отрядов</a:t>
            </a:r>
            <a:r>
              <a:rPr sz="1050" spc="25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050" spc="-30" dirty="0">
                <a:solidFill>
                  <a:srgbClr val="003CA4"/>
                </a:solidFill>
                <a:latin typeface="Microsoft Sans Serif"/>
                <a:cs typeface="Microsoft Sans Serif"/>
              </a:rPr>
              <a:t>КГЭУ</a:t>
            </a:r>
            <a:r>
              <a:rPr sz="1050" spc="-5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050" spc="275" dirty="0">
                <a:solidFill>
                  <a:srgbClr val="003CA4"/>
                </a:solidFill>
                <a:latin typeface="Microsoft Sans Serif"/>
                <a:cs typeface="Microsoft Sans Serif"/>
              </a:rPr>
              <a:t>–</a:t>
            </a:r>
            <a:r>
              <a:rPr sz="1050" spc="5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03CA4"/>
                </a:solidFill>
                <a:latin typeface="Microsoft Sans Serif"/>
                <a:cs typeface="Microsoft Sans Serif"/>
              </a:rPr>
              <a:t>1</a:t>
            </a:r>
            <a:r>
              <a:rPr sz="1050" spc="15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03CA4"/>
                </a:solidFill>
                <a:latin typeface="Microsoft Sans Serif"/>
                <a:cs typeface="Microsoft Sans Serif"/>
              </a:rPr>
              <a:t>в</a:t>
            </a:r>
            <a:r>
              <a:rPr sz="1050" spc="15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050" spc="-5" dirty="0">
                <a:solidFill>
                  <a:srgbClr val="003CA4"/>
                </a:solidFill>
                <a:latin typeface="Microsoft Sans Serif"/>
                <a:cs typeface="Microsoft Sans Serif"/>
              </a:rPr>
              <a:t>России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96208" y="3380359"/>
            <a:ext cx="372110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5" dirty="0">
                <a:solidFill>
                  <a:srgbClr val="003CA4"/>
                </a:solidFill>
                <a:latin typeface="Microsoft Sans Serif"/>
                <a:cs typeface="Microsoft Sans Serif"/>
              </a:rPr>
              <a:t>Студент</a:t>
            </a:r>
            <a:r>
              <a:rPr sz="1050" spc="5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050" spc="-5" dirty="0">
                <a:solidFill>
                  <a:srgbClr val="003CA4"/>
                </a:solidFill>
                <a:latin typeface="Microsoft Sans Serif"/>
                <a:cs typeface="Microsoft Sans Serif"/>
              </a:rPr>
              <a:t>года</a:t>
            </a:r>
            <a:r>
              <a:rPr sz="1050" spc="25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050" spc="-5" dirty="0">
                <a:solidFill>
                  <a:srgbClr val="003CA4"/>
                </a:solidFill>
                <a:latin typeface="Microsoft Sans Serif"/>
                <a:cs typeface="Microsoft Sans Serif"/>
              </a:rPr>
              <a:t>России</a:t>
            </a:r>
            <a:r>
              <a:rPr sz="1050" spc="280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050" spc="-5" dirty="0">
                <a:solidFill>
                  <a:srgbClr val="003CA4"/>
                </a:solidFill>
                <a:latin typeface="Microsoft Sans Serif"/>
                <a:cs typeface="Microsoft Sans Serif"/>
              </a:rPr>
              <a:t>2023</a:t>
            </a:r>
            <a:r>
              <a:rPr sz="1050" spc="15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03CA4"/>
                </a:solidFill>
                <a:latin typeface="Microsoft Sans Serif"/>
                <a:cs typeface="Microsoft Sans Serif"/>
              </a:rPr>
              <a:t>в</a:t>
            </a:r>
            <a:r>
              <a:rPr sz="1050" spc="15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050" spc="-5" dirty="0">
                <a:solidFill>
                  <a:srgbClr val="003CA4"/>
                </a:solidFill>
                <a:latin typeface="Microsoft Sans Serif"/>
                <a:cs typeface="Microsoft Sans Serif"/>
              </a:rPr>
              <a:t>номинации</a:t>
            </a:r>
            <a:r>
              <a:rPr sz="1050" spc="-30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050" spc="-5" dirty="0">
                <a:solidFill>
                  <a:srgbClr val="003CA4"/>
                </a:solidFill>
                <a:latin typeface="Microsoft Sans Serif"/>
                <a:cs typeface="Microsoft Sans Serif"/>
              </a:rPr>
              <a:t>«Спортсмен года»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96208" y="5804408"/>
            <a:ext cx="232727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solidFill>
                  <a:srgbClr val="003CA4"/>
                </a:solidFill>
                <a:latin typeface="Microsoft Sans Serif"/>
                <a:cs typeface="Microsoft Sans Serif"/>
              </a:rPr>
              <a:t>Лидер </a:t>
            </a:r>
            <a:r>
              <a:rPr sz="1050" spc="-5" dirty="0">
                <a:solidFill>
                  <a:srgbClr val="003CA4"/>
                </a:solidFill>
                <a:latin typeface="Microsoft Sans Serif"/>
                <a:cs typeface="Microsoft Sans Serif"/>
              </a:rPr>
              <a:t>по</a:t>
            </a:r>
            <a:r>
              <a:rPr sz="1050" spc="5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050" spc="-5" dirty="0">
                <a:solidFill>
                  <a:srgbClr val="003CA4"/>
                </a:solidFill>
                <a:latin typeface="Microsoft Sans Serif"/>
                <a:cs typeface="Microsoft Sans Serif"/>
              </a:rPr>
              <a:t>сдачи</a:t>
            </a:r>
            <a:r>
              <a:rPr sz="1050" spc="-10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050" spc="-15" dirty="0">
                <a:solidFill>
                  <a:srgbClr val="003CA4"/>
                </a:solidFill>
                <a:latin typeface="Microsoft Sans Serif"/>
                <a:cs typeface="Microsoft Sans Serif"/>
              </a:rPr>
              <a:t>крови</a:t>
            </a:r>
            <a:r>
              <a:rPr sz="1050" dirty="0">
                <a:solidFill>
                  <a:srgbClr val="003CA4"/>
                </a:solidFill>
                <a:latin typeface="Microsoft Sans Serif"/>
                <a:cs typeface="Microsoft Sans Serif"/>
              </a:rPr>
              <a:t> и </a:t>
            </a:r>
            <a:r>
              <a:rPr sz="1050" spc="-15" dirty="0">
                <a:solidFill>
                  <a:srgbClr val="003CA4"/>
                </a:solidFill>
                <a:latin typeface="Microsoft Sans Serif"/>
                <a:cs typeface="Microsoft Sans Serif"/>
              </a:rPr>
              <a:t>плазмы</a:t>
            </a:r>
            <a:r>
              <a:rPr sz="1050" spc="-10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03CA4"/>
                </a:solidFill>
                <a:latin typeface="Microsoft Sans Serif"/>
                <a:cs typeface="Microsoft Sans Serif"/>
              </a:rPr>
              <a:t>в</a:t>
            </a:r>
            <a:r>
              <a:rPr sz="1050" spc="5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03CA4"/>
                </a:solidFill>
                <a:latin typeface="Microsoft Sans Serif"/>
                <a:cs typeface="Microsoft Sans Serif"/>
              </a:rPr>
              <a:t>РТ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196208" y="3607689"/>
            <a:ext cx="147383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5" dirty="0">
                <a:solidFill>
                  <a:srgbClr val="003CA4"/>
                </a:solidFill>
                <a:latin typeface="Microsoft Sans Serif"/>
                <a:cs typeface="Microsoft Sans Serif"/>
              </a:rPr>
              <a:t>Студент года</a:t>
            </a:r>
            <a:r>
              <a:rPr sz="1050" spc="10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03CA4"/>
                </a:solidFill>
                <a:latin typeface="Microsoft Sans Serif"/>
                <a:cs typeface="Microsoft Sans Serif"/>
              </a:rPr>
              <a:t>РТ</a:t>
            </a:r>
            <a:r>
              <a:rPr sz="1050" spc="-20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03CA4"/>
                </a:solidFill>
                <a:latin typeface="Microsoft Sans Serif"/>
                <a:cs typeface="Microsoft Sans Serif"/>
              </a:rPr>
              <a:t>-</a:t>
            </a:r>
            <a:r>
              <a:rPr sz="1050" spc="-5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03CA4"/>
                </a:solidFill>
                <a:latin typeface="Microsoft Sans Serif"/>
                <a:cs typeface="Microsoft Sans Serif"/>
              </a:rPr>
              <a:t>2023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96208" y="5588000"/>
            <a:ext cx="179768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solidFill>
                  <a:srgbClr val="003CA4"/>
                </a:solidFill>
                <a:latin typeface="Microsoft Sans Serif"/>
                <a:cs typeface="Microsoft Sans Serif"/>
              </a:rPr>
              <a:t>Лучший</a:t>
            </a:r>
            <a:r>
              <a:rPr sz="1050" spc="-30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050" spc="-5" dirty="0">
                <a:solidFill>
                  <a:srgbClr val="003CA4"/>
                </a:solidFill>
                <a:latin typeface="Microsoft Sans Serif"/>
                <a:cs typeface="Microsoft Sans Serif"/>
              </a:rPr>
              <a:t>волонтерский</a:t>
            </a:r>
            <a:r>
              <a:rPr sz="1050" spc="-50" dirty="0">
                <a:solidFill>
                  <a:srgbClr val="003CA4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03CA4"/>
                </a:solidFill>
                <a:latin typeface="Microsoft Sans Serif"/>
                <a:cs typeface="Microsoft Sans Serif"/>
              </a:rPr>
              <a:t>центр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45337" y="3050514"/>
            <a:ext cx="11785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100"/>
              </a:spcBef>
            </a:pPr>
            <a:r>
              <a:rPr sz="1400" spc="-10" dirty="0">
                <a:latin typeface="Microsoft Sans Serif"/>
                <a:cs typeface="Microsoft Sans Serif"/>
              </a:rPr>
              <a:t>С</a:t>
            </a:r>
            <a:r>
              <a:rPr sz="1400" spc="15" dirty="0">
                <a:latin typeface="Microsoft Sans Serif"/>
                <a:cs typeface="Microsoft Sans Serif"/>
              </a:rPr>
              <a:t>т</a:t>
            </a:r>
            <a:r>
              <a:rPr sz="1400" spc="-70" dirty="0">
                <a:latin typeface="Microsoft Sans Serif"/>
                <a:cs typeface="Microsoft Sans Serif"/>
              </a:rPr>
              <a:t>у</a:t>
            </a:r>
            <a:r>
              <a:rPr sz="1400" spc="-10" dirty="0">
                <a:latin typeface="Microsoft Sans Serif"/>
                <a:cs typeface="Microsoft Sans Serif"/>
              </a:rPr>
              <a:t>денче</a:t>
            </a:r>
            <a:r>
              <a:rPr sz="1400" dirty="0">
                <a:latin typeface="Microsoft Sans Serif"/>
                <a:cs typeface="Microsoft Sans Serif"/>
              </a:rPr>
              <a:t>с</a:t>
            </a:r>
            <a:r>
              <a:rPr sz="1400" spc="-85" dirty="0">
                <a:latin typeface="Microsoft Sans Serif"/>
                <a:cs typeface="Microsoft Sans Serif"/>
              </a:rPr>
              <a:t>к</a:t>
            </a:r>
            <a:r>
              <a:rPr sz="1400" spc="-5" dirty="0">
                <a:latin typeface="Microsoft Sans Serif"/>
                <a:cs typeface="Microsoft Sans Serif"/>
              </a:rPr>
              <a:t>ое  </a:t>
            </a:r>
            <a:r>
              <a:rPr sz="1400" spc="-20" dirty="0">
                <a:latin typeface="Microsoft Sans Serif"/>
                <a:cs typeface="Microsoft Sans Serif"/>
              </a:rPr>
              <a:t>медиа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45337" y="3761536"/>
            <a:ext cx="1689100" cy="483234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sz="1400" spc="-35" dirty="0">
                <a:latin typeface="Microsoft Sans Serif"/>
                <a:cs typeface="Microsoft Sans Serif"/>
              </a:rPr>
              <a:t>Культура,</a:t>
            </a:r>
            <a:r>
              <a:rPr sz="1400" spc="14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искусство</a:t>
            </a:r>
            <a:endParaRPr sz="1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400" dirty="0">
                <a:latin typeface="Microsoft Sans Serif"/>
                <a:cs typeface="Microsoft Sans Serif"/>
              </a:rPr>
              <a:t>и</a:t>
            </a:r>
            <a:r>
              <a:rPr sz="1400" spc="-2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творчество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45337" y="4688586"/>
            <a:ext cx="160591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Microsoft Sans Serif"/>
                <a:cs typeface="Microsoft Sans Serif"/>
              </a:rPr>
              <a:t>Наука</a:t>
            </a:r>
            <a:r>
              <a:rPr sz="1400" spc="-3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и</a:t>
            </a:r>
            <a:r>
              <a:rPr sz="1400" spc="-2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инновации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45337" y="5454523"/>
            <a:ext cx="18935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" dirty="0">
                <a:latin typeface="Microsoft Sans Serif"/>
                <a:cs typeface="Microsoft Sans Serif"/>
              </a:rPr>
              <a:t>Предпринимательство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192907" y="5063693"/>
            <a:ext cx="2910205" cy="438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620"/>
              </a:lnSpc>
              <a:spcBef>
                <a:spcPts val="105"/>
              </a:spcBef>
            </a:pPr>
            <a:r>
              <a:rPr sz="1400" spc="-15" dirty="0">
                <a:latin typeface="Microsoft Sans Serif"/>
                <a:cs typeface="Microsoft Sans Serif"/>
              </a:rPr>
              <a:t>Студенческое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самоуправление,</a:t>
            </a:r>
            <a:endParaRPr sz="1400">
              <a:latin typeface="Microsoft Sans Serif"/>
              <a:cs typeface="Microsoft Sans Serif"/>
            </a:endParaRPr>
          </a:p>
          <a:p>
            <a:pPr marL="12700">
              <a:lnSpc>
                <a:spcPts val="1620"/>
              </a:lnSpc>
            </a:pPr>
            <a:r>
              <a:rPr sz="1400" spc="-15" dirty="0">
                <a:latin typeface="Microsoft Sans Serif"/>
                <a:cs typeface="Microsoft Sans Serif"/>
              </a:rPr>
              <a:t>клубное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движение</a:t>
            </a:r>
            <a:r>
              <a:rPr sz="1400" spc="204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и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волонтерство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92907" y="4097273"/>
            <a:ext cx="23348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5" dirty="0">
                <a:latin typeface="Microsoft Sans Serif"/>
                <a:cs typeface="Microsoft Sans Serif"/>
              </a:rPr>
              <a:t>Карьера,</a:t>
            </a:r>
            <a:r>
              <a:rPr sz="1400" spc="-3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трудоустройство</a:t>
            </a:r>
            <a:r>
              <a:rPr sz="1400" spc="-4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и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192907" y="4310634"/>
            <a:ext cx="178688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" dirty="0">
                <a:latin typeface="Microsoft Sans Serif"/>
                <a:cs typeface="Microsoft Sans Serif"/>
              </a:rPr>
              <a:t>студенческие</a:t>
            </a:r>
            <a:r>
              <a:rPr sz="1400" spc="-7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отряды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192907" y="3077972"/>
            <a:ext cx="34067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5" dirty="0">
                <a:latin typeface="Microsoft Sans Serif"/>
                <a:cs typeface="Microsoft Sans Serif"/>
              </a:rPr>
              <a:t>Студенческий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40" dirty="0">
                <a:latin typeface="Microsoft Sans Serif"/>
                <a:cs typeface="Microsoft Sans Serif"/>
              </a:rPr>
              <a:t>спорт,</a:t>
            </a:r>
            <a:r>
              <a:rPr sz="1400" spc="-20" dirty="0">
                <a:latin typeface="Microsoft Sans Serif"/>
                <a:cs typeface="Microsoft Sans Serif"/>
              </a:rPr>
              <a:t> </a:t>
            </a:r>
            <a:r>
              <a:rPr sz="1400" spc="-30" dirty="0">
                <a:latin typeface="Microsoft Sans Serif"/>
                <a:cs typeface="Microsoft Sans Serif"/>
              </a:rPr>
              <a:t>физкультура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и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ЗОЖ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28" name="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641469" y="2094276"/>
            <a:ext cx="6050914" cy="5456936"/>
          </a:xfrm>
          <a:prstGeom prst="rect">
            <a:avLst/>
          </a:prstGeom>
        </p:spPr>
      </p:pic>
      <p:grpSp>
        <p:nvGrpSpPr>
          <p:cNvPr id="29" name="object 29"/>
          <p:cNvGrpSpPr/>
          <p:nvPr/>
        </p:nvGrpSpPr>
        <p:grpSpPr>
          <a:xfrm>
            <a:off x="371932" y="3013545"/>
            <a:ext cx="2826385" cy="2734310"/>
            <a:chOff x="371932" y="3013545"/>
            <a:chExt cx="2826385" cy="2734310"/>
          </a:xfrm>
        </p:grpSpPr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1932" y="3885209"/>
              <a:ext cx="386181" cy="38618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13943" y="5429059"/>
              <a:ext cx="318452" cy="31845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729484" y="5034369"/>
              <a:ext cx="468414" cy="46841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78104" y="4657788"/>
              <a:ext cx="376237" cy="37623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93191" y="3045980"/>
              <a:ext cx="351904" cy="35190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733928" y="4023906"/>
              <a:ext cx="456399" cy="45639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781553" y="3013545"/>
              <a:ext cx="369735" cy="36973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60119" y="543559"/>
            <a:ext cx="2668905" cy="5962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750" b="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ПА</a:t>
            </a:r>
            <a:r>
              <a:rPr sz="3750" b="0" spc="-180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3750" b="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ТНЕРЫ</a:t>
            </a:r>
            <a:endParaRPr sz="3750">
              <a:latin typeface="Microsoft Sans Serif"/>
              <a:cs typeface="Microsoft Sans Serif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0692765" cy="7559040"/>
            <a:chOff x="0" y="0"/>
            <a:chExt cx="10692765" cy="75590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115811"/>
              <a:ext cx="8218932" cy="38709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1868182"/>
              <a:ext cx="7819390" cy="4414520"/>
            </a:xfrm>
            <a:custGeom>
              <a:avLst/>
              <a:gdLst/>
              <a:ahLst/>
              <a:cxnLst/>
              <a:rect l="l" t="t" r="r" b="b"/>
              <a:pathLst>
                <a:path w="7819390" h="4414520">
                  <a:moveTo>
                    <a:pt x="7819314" y="4345432"/>
                  </a:moveTo>
                  <a:lnTo>
                    <a:pt x="0" y="4345432"/>
                  </a:lnTo>
                  <a:lnTo>
                    <a:pt x="0" y="4414507"/>
                  </a:lnTo>
                  <a:lnTo>
                    <a:pt x="7819314" y="4414507"/>
                  </a:lnTo>
                  <a:lnTo>
                    <a:pt x="7819314" y="4345432"/>
                  </a:lnTo>
                  <a:close/>
                </a:path>
                <a:path w="7819390" h="4414520">
                  <a:moveTo>
                    <a:pt x="7819314" y="0"/>
                  </a:moveTo>
                  <a:lnTo>
                    <a:pt x="0" y="0"/>
                  </a:lnTo>
                  <a:lnTo>
                    <a:pt x="0" y="69075"/>
                  </a:lnTo>
                  <a:lnTo>
                    <a:pt x="7819314" y="69075"/>
                  </a:lnTo>
                  <a:lnTo>
                    <a:pt x="7819314" y="0"/>
                  </a:lnTo>
                  <a:close/>
                </a:path>
              </a:pathLst>
            </a:custGeom>
            <a:solidFill>
              <a:srgbClr val="C9D6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97196" y="0"/>
              <a:ext cx="5695187" cy="75590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5068" y="467525"/>
              <a:ext cx="748423" cy="74659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265292" y="45"/>
              <a:ext cx="5426710" cy="7546340"/>
            </a:xfrm>
            <a:custGeom>
              <a:avLst/>
              <a:gdLst/>
              <a:ahLst/>
              <a:cxnLst/>
              <a:rect l="l" t="t" r="r" b="b"/>
              <a:pathLst>
                <a:path w="5426709" h="7546340">
                  <a:moveTo>
                    <a:pt x="5426455" y="0"/>
                  </a:moveTo>
                  <a:lnTo>
                    <a:pt x="0" y="0"/>
                  </a:lnTo>
                  <a:lnTo>
                    <a:pt x="0" y="7546340"/>
                  </a:lnTo>
                  <a:lnTo>
                    <a:pt x="5426455" y="7546340"/>
                  </a:lnTo>
                  <a:lnTo>
                    <a:pt x="54264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93027" y="5777801"/>
              <a:ext cx="2508250" cy="95684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15178" y="3547795"/>
              <a:ext cx="2355723" cy="64345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95995" y="673100"/>
              <a:ext cx="2268981" cy="79692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77834" y="2270188"/>
              <a:ext cx="2268981" cy="76854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42736" y="2342438"/>
              <a:ext cx="2268982" cy="64345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32779" y="640727"/>
              <a:ext cx="884085" cy="98969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088503" y="3692525"/>
              <a:ext cx="2331847" cy="51269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94525" y="563422"/>
              <a:ext cx="884085" cy="106700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483352" y="5787745"/>
              <a:ext cx="1221168" cy="96953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84461" y="5611329"/>
              <a:ext cx="1281683" cy="115802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534786" y="4745520"/>
              <a:ext cx="2327147" cy="6803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157209" y="4856060"/>
              <a:ext cx="2240533" cy="43120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739126" y="3745950"/>
              <a:ext cx="2953257" cy="381308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0" y="0"/>
              <a:ext cx="1801622" cy="339539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0" y="4817491"/>
              <a:ext cx="3465594" cy="274154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533</Words>
  <Application>Microsoft Office PowerPoint</Application>
  <PresentationFormat>Произвольный</PresentationFormat>
  <Paragraphs>187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Calibri</vt:lpstr>
      <vt:lpstr>Microsoft Sans Serif</vt:lpstr>
      <vt:lpstr>Segoe Print</vt:lpstr>
      <vt:lpstr>Times New Roman</vt:lpstr>
      <vt:lpstr>Verdana</vt:lpstr>
      <vt:lpstr>Wingdings</vt:lpstr>
      <vt:lpstr>Office Theme</vt:lpstr>
      <vt:lpstr>Презентация PowerPoint</vt:lpstr>
      <vt:lpstr>ИСТОРИЯ  КГЭУ</vt:lpstr>
      <vt:lpstr>ЕГЭ 2024</vt:lpstr>
      <vt:lpstr>ПРИЕМНАЯ</vt:lpstr>
      <vt:lpstr>СОВРЕМЕННЫЙ  КАМПУС</vt:lpstr>
      <vt:lpstr>ИННОВАЦИОННАЯ  ИНФРАСТРУКТУРА</vt:lpstr>
      <vt:lpstr>ОБЩЕЖИТИЯ  КГЭУ</vt:lpstr>
      <vt:lpstr>МОЛОДЕЖНАЯ  ПОЛИТИКА</vt:lpstr>
      <vt:lpstr>ПАРТНЕРЫ</vt:lpstr>
      <vt:lpstr>Программа «ЭНЕРГОкласса»</vt:lpstr>
      <vt:lpstr>ПРОФПРОБЫ – шаг к будущей  профессии</vt:lpstr>
      <vt:lpstr>КОНТАКТЫ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Анастасия Медведева</dc:creator>
  <cp:lastModifiedBy>User</cp:lastModifiedBy>
  <cp:revision>1</cp:revision>
  <dcterms:created xsi:type="dcterms:W3CDTF">2024-08-28T07:42:25Z</dcterms:created>
  <dcterms:modified xsi:type="dcterms:W3CDTF">2024-08-29T10:18:38Z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2024-08-27T00:00:00Z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2024-08-28T00:00:00Z</vt:filetime>
  </property>
</Properties>
</file>