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17" r:id="rId2"/>
    <p:sldId id="620" r:id="rId3"/>
    <p:sldId id="621" r:id="rId4"/>
    <p:sldId id="644" r:id="rId5"/>
    <p:sldId id="645" r:id="rId6"/>
    <p:sldId id="294" r:id="rId7"/>
    <p:sldId id="296" r:id="rId8"/>
    <p:sldId id="295" r:id="rId9"/>
    <p:sldId id="292" r:id="rId10"/>
    <p:sldId id="293" r:id="rId11"/>
    <p:sldId id="324" r:id="rId12"/>
    <p:sldId id="643" r:id="rId13"/>
    <p:sldId id="623" r:id="rId14"/>
    <p:sldId id="624" r:id="rId15"/>
    <p:sldId id="638" r:id="rId16"/>
    <p:sldId id="641" r:id="rId17"/>
    <p:sldId id="301" r:id="rId18"/>
    <p:sldId id="640" r:id="rId19"/>
  </p:sldIdLst>
  <p:sldSz cx="9144000" cy="5143500" type="screen16x9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>
          <p15:clr>
            <a:srgbClr val="A4A3A4"/>
          </p15:clr>
        </p15:guide>
        <p15:guide id="3" orient="horz" pos="6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5FF"/>
    <a:srgbClr val="B38EFF"/>
    <a:srgbClr val="FFFFFF"/>
    <a:srgbClr val="5C8D37"/>
    <a:srgbClr val="006600"/>
    <a:srgbClr val="008000"/>
    <a:srgbClr val="339933"/>
    <a:srgbClr val="FF66FF"/>
    <a:srgbClr val="CCCC00"/>
    <a:srgbClr val="98D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371" autoAdjust="0"/>
  </p:normalViewPr>
  <p:slideViewPr>
    <p:cSldViewPr>
      <p:cViewPr varScale="1">
        <p:scale>
          <a:sx n="99" d="100"/>
          <a:sy n="99" d="100"/>
        </p:scale>
        <p:origin x="1032" y="72"/>
      </p:cViewPr>
      <p:guideLst>
        <p:guide orient="horz" pos="3240"/>
        <p:guide/>
        <p:guide orient="horz" pos="62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18F151-0320-471B-B9CA-5CA32FADE942}" type="datetimeFigureOut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4A6AF4-6FD0-4EB5-9C95-9CA84615E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159FF-3344-4B10-90A2-406A398C89A8}" type="datetimeFigureOut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549" tIns="45775" rIns="91549" bIns="4577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BE3B6C-9760-4729-9B14-C63027F6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E3B6C-9760-4729-9B14-C63027F63F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0173-5C31-48AC-AA74-AC8152E54ED4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A99C-97C8-4B6F-B644-2B0E64CB5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58B8-C4E0-4FC9-BC11-CC41DFEED54A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9C95-88FB-4A7A-94BA-579F3B7955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7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D77A-3A1E-4581-8AD0-149733B42EF4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C8E0-CE6D-4B9B-BB9B-2C23EB75A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5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D15781-B0B8-4AAE-B314-C51BF2A0D0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22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E08F-7737-4169-B4C8-6805E1C30976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0D59-2B8A-406C-BD29-E7F4E32662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3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8ABE-30D5-42BF-9927-BD92A2312F5C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DC3D-2DE0-4DBE-A31F-DF188E63C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8CA7-2548-4927-8281-FDA2B6AE51ED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A357-84F2-453D-A1E6-972F131F6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68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B44F-47A7-45B4-8E31-72E20A232256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FC37-9968-4D87-A1FE-9FDD94C88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3F95-071B-474D-9E0A-7A0ECE528AD6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F6BD-0816-4153-9DD8-5CE1014ABB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49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40BE-18CE-4EA5-9C9C-AC785781D8EA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C70E-5F81-417D-88D6-D5D4541E61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E80A-A4C8-41B8-932F-128F77432235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7558-E51D-4092-A5E8-4E382E816C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9715-393F-46E0-BAB9-31453824B307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5301-768A-4848-9EFF-ADEBC53E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0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206375"/>
            <a:ext cx="80756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200150"/>
            <a:ext cx="80756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188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9A689A-46CB-4164-8B0B-7C881970A6DA}" type="datetime1">
              <a:rPr lang="ru-RU"/>
              <a:pPr>
                <a:defRPr/>
              </a:pPr>
              <a:t>27.08.2024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1113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DCFDD3-29B7-4331-9054-446468512F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telegram.org/k/#@profminimumRT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copp16.ru/bvb24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copp16.ru/prof_minimum" TargetMode="Externa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telegram.org/k/#@profminimumRT" TargetMode="External"/><Relationship Id="rId11" Type="http://schemas.microsoft.com/office/2007/relationships/hdphoto" Target="../media/hdphoto1.wdp"/><Relationship Id="rId5" Type="http://schemas.openxmlformats.org/officeDocument/2006/relationships/hyperlink" Target="https://copp16.ru/bvb24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hyperlink" Target="https://copp16.ru/prof_minimum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.png"/><Relationship Id="rId3" Type="http://schemas.openxmlformats.org/officeDocument/2006/relationships/hyperlink" Target="https://t.me/copp16t" TargetMode="External"/><Relationship Id="rId7" Type="http://schemas.openxmlformats.org/officeDocument/2006/relationships/image" Target="../media/image36.gif"/><Relationship Id="rId12" Type="http://schemas.microsoft.com/office/2007/relationships/hdphoto" Target="../media/hdphoto1.wdp"/><Relationship Id="rId2" Type="http://schemas.openxmlformats.org/officeDocument/2006/relationships/image" Target="../media/image33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public215674084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5.jpeg"/><Relationship Id="rId1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34.png"/><Relationship Id="rId9" Type="http://schemas.openxmlformats.org/officeDocument/2006/relationships/image" Target="../media/image2.jpe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s://copp16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308304" y="360227"/>
            <a:ext cx="1665089" cy="524288"/>
            <a:chOff x="9859986" y="137643"/>
            <a:chExt cx="2220118" cy="69905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86" y="144509"/>
              <a:ext cx="972390" cy="6853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037" y="137643"/>
              <a:ext cx="1182067" cy="6990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55576" y="1971585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Итоги и перспективы реализации Всероссийского профориентационного проекта «Билет в будущее» в Республике Татарстан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064CF-C407-48A8-8446-7F465C4118D9}"/>
              </a:ext>
            </a:extLst>
          </p:cNvPr>
          <p:cNvSpPr/>
          <p:nvPr/>
        </p:nvSpPr>
        <p:spPr>
          <a:xfrm>
            <a:off x="4584751" y="333565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Залялова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Анфиса Григорьевна, директор ГАПОУ «Казанский педагогический колледж»,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Королева Наталья Сергеевна, руководитель Центра опережающей профессиональной подготовки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BAA315-932C-ABBF-CB59-79AFA141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54" y="268442"/>
            <a:ext cx="304706" cy="419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ED2704-A24A-1E7A-AACF-E49DC63CD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036" y="282737"/>
            <a:ext cx="446345" cy="4413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C81C6D-B396-B587-6809-EDA23F77D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838" y="292477"/>
            <a:ext cx="441394" cy="441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D95F58-C8E8-3FC3-25EB-6F35929C5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53" y="279499"/>
            <a:ext cx="453639" cy="441393"/>
          </a:xfrm>
          <a:prstGeom prst="rect">
            <a:avLst/>
          </a:prstGeom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1DEC8687-5B4E-EEFB-8842-AFB0F381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4" y="235328"/>
            <a:ext cx="1144213" cy="5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569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E8E5D8-40C8-462C-A223-9EA8F6A9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973ED-5CA7-4FB7-9FA7-BF421178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t="20134" r="9050" b="16400"/>
          <a:stretch/>
        </p:blipFill>
        <p:spPr>
          <a:xfrm>
            <a:off x="1043608" y="138490"/>
            <a:ext cx="7416824" cy="5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>
            <a:extLst>
              <a:ext uri="{FF2B5EF4-FFF2-40B4-BE49-F238E27FC236}">
                <a16:creationId xmlns:a16="http://schemas.microsoft.com/office/drawing/2014/main" id="{27D9A76B-77DF-C646-620A-80D6E397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7950"/>
            <a:ext cx="6805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Профессиональные пробы на базе профессиональных образовательных организаций Республики Татарстан</a:t>
            </a:r>
            <a:endParaRPr lang="ru-RU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17411" name="Группа 8">
            <a:extLst>
              <a:ext uri="{FF2B5EF4-FFF2-40B4-BE49-F238E27FC236}">
                <a16:creationId xmlns:a16="http://schemas.microsoft.com/office/drawing/2014/main" id="{3DE557C6-4132-5D2C-C881-E40586221949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155575"/>
            <a:ext cx="1665287" cy="523875"/>
            <a:chOff x="9859986" y="137643"/>
            <a:chExt cx="2220118" cy="699050"/>
          </a:xfrm>
        </p:grpSpPr>
        <p:pic>
          <p:nvPicPr>
            <p:cNvPr id="17418" name="Рисунок 9">
              <a:extLst>
                <a:ext uri="{FF2B5EF4-FFF2-40B4-BE49-F238E27FC236}">
                  <a16:creationId xmlns:a16="http://schemas.microsoft.com/office/drawing/2014/main" id="{552D42F7-94F2-3B63-8701-4E03B7A4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Рисунок 10">
              <a:extLst>
                <a:ext uri="{FF2B5EF4-FFF2-40B4-BE49-F238E27FC236}">
                  <a16:creationId xmlns:a16="http://schemas.microsoft.com/office/drawing/2014/main" id="{5DEBA125-4D6E-725D-122F-00CF895F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B1170C96-768D-3A64-834A-241F79474A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842963"/>
            <a:ext cx="2960688" cy="198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A3592D-D8C7-A401-070F-D37EF179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" y="3121025"/>
            <a:ext cx="2333625" cy="188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Рисунок 15">
            <a:extLst>
              <a:ext uri="{FF2B5EF4-FFF2-40B4-BE49-F238E27FC236}">
                <a16:creationId xmlns:a16="http://schemas.microsoft.com/office/drawing/2014/main" id="{2888D98F-85DC-DBA1-8747-CC2542C9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01975"/>
            <a:ext cx="2127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6">
            <a:extLst>
              <a:ext uri="{FF2B5EF4-FFF2-40B4-BE49-F238E27FC236}">
                <a16:creationId xmlns:a16="http://schemas.microsoft.com/office/drawing/2014/main" id="{67AC726B-A856-3CB7-6E19-51C91FA7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148013"/>
            <a:ext cx="24463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">
            <a:extLst>
              <a:ext uri="{FF2B5EF4-FFF2-40B4-BE49-F238E27FC236}">
                <a16:creationId xmlns:a16="http://schemas.microsoft.com/office/drawing/2014/main" id="{AFD4074F-5E16-D5F8-3175-79FED32FD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806450"/>
            <a:ext cx="501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Всего отправлено программ </a:t>
            </a:r>
            <a:r>
              <a:rPr lang="ru-RU" altLang="ru-RU" dirty="0" err="1"/>
              <a:t>профопроб</a:t>
            </a:r>
            <a:r>
              <a:rPr lang="ru-RU" altLang="ru-RU" dirty="0"/>
              <a:t> - 103, согласовано ФО - 58, </a:t>
            </a:r>
          </a:p>
          <a:p>
            <a:r>
              <a:rPr lang="ru-RU" altLang="ru-RU" dirty="0"/>
              <a:t>на согласовании и на проверке - 45</a:t>
            </a:r>
          </a:p>
        </p:txBody>
      </p:sp>
      <p:pic>
        <p:nvPicPr>
          <p:cNvPr id="18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id="{B7F3E367-3CC8-4EF9-4F97-9CAC615F8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9050" y="1749425"/>
            <a:ext cx="231775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1">
            <a:extLst>
              <a:ext uri="{FF2B5EF4-FFF2-40B4-BE49-F238E27FC236}">
                <a16:creationId xmlns:a16="http://schemas.microsoft.com/office/drawing/2014/main" id="{0D2399AB-855B-8356-8002-C2FC24818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64B8BA-D058-43C9-BEB4-C64F1EA727D0}" type="slidenum">
              <a:rPr lang="ru-RU" altLang="ru-RU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A99172B-5B64-E1F5-BE83-49262A3DEAD1}"/>
              </a:ext>
            </a:extLst>
          </p:cNvPr>
          <p:cNvSpPr txBox="1"/>
          <p:nvPr/>
        </p:nvSpPr>
        <p:spPr>
          <a:xfrm>
            <a:off x="684213" y="163513"/>
            <a:ext cx="6264275" cy="1117600"/>
          </a:xfrm>
          <a:prstGeom prst="rect">
            <a:avLst/>
          </a:prstGeom>
        </p:spPr>
        <p:txBody>
          <a:bodyPr lIns="0" tIns="9516" rIns="0" bIns="0">
            <a:spAutoFit/>
          </a:bodyPr>
          <a:lstStyle/>
          <a:p>
            <a:pPr marL="9516">
              <a:spcBef>
                <a:spcPts val="75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План работ по привлечению предприятий из реального сектора экономики для проведения профессиональных проб, экскурсий, мастер-классов для школьников.</a:t>
            </a:r>
            <a:endParaRPr b="1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grpSp>
        <p:nvGrpSpPr>
          <p:cNvPr id="28676" name="Группа 5">
            <a:extLst>
              <a:ext uri="{FF2B5EF4-FFF2-40B4-BE49-F238E27FC236}">
                <a16:creationId xmlns:a16="http://schemas.microsoft.com/office/drawing/2014/main" id="{5D220AD0-855C-58E8-7554-02470FCA6FB0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95263"/>
            <a:ext cx="1665288" cy="523875"/>
            <a:chOff x="9859986" y="137643"/>
            <a:chExt cx="2220118" cy="699050"/>
          </a:xfrm>
        </p:grpSpPr>
        <p:pic>
          <p:nvPicPr>
            <p:cNvPr id="28681" name="Рисунок 7">
              <a:extLst>
                <a:ext uri="{FF2B5EF4-FFF2-40B4-BE49-F238E27FC236}">
                  <a16:creationId xmlns:a16="http://schemas.microsoft.com/office/drawing/2014/main" id="{00A06F30-CEFE-A768-A47F-160C53573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Рисунок 8">
              <a:extLst>
                <a:ext uri="{FF2B5EF4-FFF2-40B4-BE49-F238E27FC236}">
                  <a16:creationId xmlns:a16="http://schemas.microsoft.com/office/drawing/2014/main" id="{ABF7EF5D-2968-A13A-9D3C-6EDA1C103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A5F4CA-23D6-C488-B34A-4FB066DB1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013" y="1492250"/>
            <a:ext cx="2276475" cy="185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3BE2B-C854-9022-F862-6781D62C0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38" y="1498600"/>
            <a:ext cx="2232025" cy="1817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80" name="Прямоугольник 9">
            <a:extLst>
              <a:ext uri="{FF2B5EF4-FFF2-40B4-BE49-F238E27FC236}">
                <a16:creationId xmlns:a16="http://schemas.microsoft.com/office/drawing/2014/main" id="{9013917F-E839-AAE0-A400-1B51846B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1314450"/>
            <a:ext cx="2592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/>
              <a:t>Графики посещения обучающимися  предприятий и организаций в рамках реализации ЕМП прилагаются к Региональному плану профориентационной направленности на 2024-2025 учебный год.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84EDA752-74E1-D50C-A2C3-CD174DF21BF6}"/>
              </a:ext>
            </a:extLst>
          </p:cNvPr>
          <p:cNvSpPr txBox="1"/>
          <p:nvPr/>
        </p:nvSpPr>
        <p:spPr>
          <a:xfrm>
            <a:off x="714227" y="3930648"/>
            <a:ext cx="5640536" cy="750834"/>
          </a:xfrm>
          <a:prstGeom prst="rect">
            <a:avLst/>
          </a:prstGeom>
        </p:spPr>
        <p:txBody>
          <a:bodyPr wrap="square" lIns="0" tIns="12688" rIns="0" bIns="0">
            <a:spAutoFit/>
          </a:bodyPr>
          <a:lstStyle/>
          <a:p>
            <a:pPr marL="12688">
              <a:spcBef>
                <a:spcPts val="100"/>
              </a:spcBef>
              <a:defRPr/>
            </a:pPr>
            <a:r>
              <a:rPr lang="ru-RU" sz="4796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54 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предприятия и организаций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8D7BAA71-C530-AEE0-B802-354FB84741DF}"/>
              </a:ext>
            </a:extLst>
          </p:cNvPr>
          <p:cNvSpPr txBox="1"/>
          <p:nvPr/>
        </p:nvSpPr>
        <p:spPr>
          <a:xfrm>
            <a:off x="3564900" y="3368765"/>
            <a:ext cx="4679508" cy="750834"/>
          </a:xfrm>
          <a:prstGeom prst="rect">
            <a:avLst/>
          </a:prstGeom>
        </p:spPr>
        <p:txBody>
          <a:bodyPr wrap="square" lIns="0" tIns="12688" rIns="0" bIns="0">
            <a:spAutoFit/>
          </a:bodyPr>
          <a:lstStyle/>
          <a:p>
            <a:pPr marL="12688">
              <a:spcBef>
                <a:spcPts val="100"/>
              </a:spcBef>
              <a:defRPr/>
            </a:pPr>
            <a:r>
              <a:rPr lang="ru-RU" sz="4796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11 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корпоративных музеев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E329A6-E122-EA14-6FBF-3818078A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F0D59-2B8A-406C-BD29-E7F4E326624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4A6339-A0B4-B468-3733-64C10648BC6E}"/>
              </a:ext>
            </a:extLst>
          </p:cNvPr>
          <p:cNvSpPr/>
          <p:nvPr/>
        </p:nvSpPr>
        <p:spPr>
          <a:xfrm>
            <a:off x="568768" y="794742"/>
            <a:ext cx="7105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Совместный проект с МБОУ «Татарско-русская СОШ №10 с углубленным изучением отдельных предметов» Приволжского района г. Казани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B9EBB2-435E-6A9F-D907-656C388F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36788"/>
            <a:ext cx="6632591" cy="373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8F597D-9EF1-AD8E-BA6D-05CC1B294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54" y="268442"/>
            <a:ext cx="304706" cy="419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72C6A-6489-34F9-4F96-215D13901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13" y="320235"/>
            <a:ext cx="446345" cy="4413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9D6CE-EC10-03F6-EAC3-F4188A4DE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122" y="306596"/>
            <a:ext cx="441394" cy="441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8C2AD6-D419-FDFB-B1C3-EEAEE4F01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07" y="301367"/>
            <a:ext cx="487672" cy="474507"/>
          </a:xfrm>
          <a:prstGeom prst="rect">
            <a:avLst/>
          </a:prstGeom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CC0D6133-A3FF-6EE9-B894-C83D9356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52" y="281536"/>
            <a:ext cx="1144213" cy="5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9BF669C-8760-9CDE-38A1-09A8E608503B}"/>
              </a:ext>
            </a:extLst>
          </p:cNvPr>
          <p:cNvGrpSpPr/>
          <p:nvPr/>
        </p:nvGrpSpPr>
        <p:grpSpPr>
          <a:xfrm>
            <a:off x="7308304" y="360227"/>
            <a:ext cx="1665089" cy="524288"/>
            <a:chOff x="9859986" y="137643"/>
            <a:chExt cx="2220118" cy="69905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ADA227F-7756-084F-9511-95319690E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86" y="144509"/>
              <a:ext cx="972390" cy="68531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A39A5F2-6A92-9F47-66B6-DE3E329A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037" y="137643"/>
              <a:ext cx="1182067" cy="699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0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484281-C8FA-E821-51E5-402AC48E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F0D59-2B8A-406C-BD29-E7F4E326624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6E05B-8D67-8B11-5DB9-C910B17B1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73" y="1033209"/>
            <a:ext cx="7080787" cy="3982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45DF2-B038-B5B4-ED99-1ED1E0B50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257" y="268442"/>
            <a:ext cx="304706" cy="419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51529-4D37-380A-CC31-D240E0092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13" y="320235"/>
            <a:ext cx="446345" cy="4413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20ECD-AAD2-5444-4B4C-DF9499E94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587" y="353349"/>
            <a:ext cx="441394" cy="441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AD8603-A267-1D36-365E-E3CA401B3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3349"/>
            <a:ext cx="453639" cy="441393"/>
          </a:xfrm>
          <a:prstGeom prst="rect">
            <a:avLst/>
          </a:prstGeom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1B761690-9643-6A30-2620-BA7E5F19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4" y="235328"/>
            <a:ext cx="1144213" cy="5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F8A0D98-988F-0AEC-E3F8-8741854E75C3}"/>
              </a:ext>
            </a:extLst>
          </p:cNvPr>
          <p:cNvGrpSpPr/>
          <p:nvPr/>
        </p:nvGrpSpPr>
        <p:grpSpPr>
          <a:xfrm>
            <a:off x="7308304" y="360227"/>
            <a:ext cx="1665089" cy="524288"/>
            <a:chOff x="9859986" y="137643"/>
            <a:chExt cx="2220118" cy="69905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472C236-41FF-27C9-D323-805E3223A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86" y="144509"/>
              <a:ext cx="972390" cy="6853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8D520A4-4985-25EA-476E-6045442D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037" y="137643"/>
              <a:ext cx="1182067" cy="699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37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>
            <a:extLst>
              <a:ext uri="{FF2B5EF4-FFF2-40B4-BE49-F238E27FC236}">
                <a16:creationId xmlns:a16="http://schemas.microsoft.com/office/drawing/2014/main" id="{6EEA48BD-4228-F0B3-6095-7A427FAB4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31C6D-F819-4F41-A0A3-CBF7ADDCD1B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FED2AD9-D711-316A-12AE-9D8724C7917A}"/>
              </a:ext>
            </a:extLst>
          </p:cNvPr>
          <p:cNvSpPr txBox="1"/>
          <p:nvPr/>
        </p:nvSpPr>
        <p:spPr>
          <a:xfrm>
            <a:off x="1335929" y="496877"/>
            <a:ext cx="6264275" cy="514875"/>
          </a:xfrm>
          <a:prstGeom prst="rect">
            <a:avLst/>
          </a:prstGeom>
        </p:spPr>
        <p:txBody>
          <a:bodyPr lIns="0" tIns="9516" rIns="0" bIns="0">
            <a:spAutoFit/>
          </a:bodyPr>
          <a:lstStyle/>
          <a:p>
            <a:pPr marL="9516">
              <a:spcBef>
                <a:spcPts val="75"/>
              </a:spcBef>
              <a:defRPr/>
            </a:pPr>
            <a:r>
              <a:rPr lang="ru-RU" sz="1600" b="1" dirty="0">
                <a:solidFill>
                  <a:srgbClr val="C00000"/>
                </a:solidFill>
              </a:rPr>
              <a:t>Мероприятия по проведению </a:t>
            </a:r>
          </a:p>
          <a:p>
            <a:pPr marL="9516">
              <a:spcBef>
                <a:spcPts val="75"/>
              </a:spcBef>
              <a:defRPr/>
            </a:pPr>
            <a:r>
              <a:rPr lang="ru-RU" sz="1600" b="1" dirty="0">
                <a:solidFill>
                  <a:srgbClr val="C00000"/>
                </a:solidFill>
              </a:rPr>
              <a:t>разъяснительной работы с педагогическими работниками</a:t>
            </a:r>
            <a:endParaRPr sz="1600" b="1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grpSp>
        <p:nvGrpSpPr>
          <p:cNvPr id="25604" name="Группа 8">
            <a:extLst>
              <a:ext uri="{FF2B5EF4-FFF2-40B4-BE49-F238E27FC236}">
                <a16:creationId xmlns:a16="http://schemas.microsoft.com/office/drawing/2014/main" id="{94D251E2-C056-688F-81BE-BC7A4A4196D1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212725"/>
            <a:ext cx="1665288" cy="525463"/>
            <a:chOff x="9859986" y="137643"/>
            <a:chExt cx="2220118" cy="699050"/>
          </a:xfrm>
        </p:grpSpPr>
        <p:pic>
          <p:nvPicPr>
            <p:cNvPr id="25614" name="Рисунок 9">
              <a:extLst>
                <a:ext uri="{FF2B5EF4-FFF2-40B4-BE49-F238E27FC236}">
                  <a16:creationId xmlns:a16="http://schemas.microsoft.com/office/drawing/2014/main" id="{15DC049A-E34A-5BD6-17BE-14C3C202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Рисунок 10">
              <a:extLst>
                <a:ext uri="{FF2B5EF4-FFF2-40B4-BE49-F238E27FC236}">
                  <a16:creationId xmlns:a16="http://schemas.microsoft.com/office/drawing/2014/main" id="{B8C2CA60-D9BE-80D5-4F78-99AFC0848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Прямоугольник 6">
            <a:extLst>
              <a:ext uri="{FF2B5EF4-FFF2-40B4-BE49-F238E27FC236}">
                <a16:creationId xmlns:a16="http://schemas.microsoft.com/office/drawing/2014/main" id="{5FA0A291-3315-9EAB-1B88-E26D09750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984250"/>
            <a:ext cx="77771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Форум для педагогов-навигаторов в рамках реализации Единой модели профориентации на базе ГАОУ «</a:t>
            </a:r>
            <a:r>
              <a:rPr lang="ru-RU" altLang="ru-RU" sz="1400" dirty="0" err="1">
                <a:ea typeface="Calibri" panose="020F0502020204030204" pitchFamily="34" charset="0"/>
                <a:cs typeface="Arial" panose="020B0604020202020204" pitchFamily="34" charset="0"/>
              </a:rPr>
              <a:t>Полилингвальный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комплекс «</a:t>
            </a:r>
            <a:r>
              <a:rPr lang="ru-RU" altLang="ru-RU" sz="1400" dirty="0" err="1">
                <a:ea typeface="Calibri" panose="020F0502020204030204" pitchFamily="34" charset="0"/>
                <a:cs typeface="Arial" panose="020B0604020202020204" pitchFamily="34" charset="0"/>
              </a:rPr>
              <a:t>Адымнар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– путь к знанию и согласию» </a:t>
            </a:r>
            <a:r>
              <a:rPr lang="ru-RU" altLang="ru-RU" sz="1400" dirty="0" err="1">
                <a:ea typeface="Calibri" panose="020F0502020204030204" pitchFamily="34" charset="0"/>
                <a:cs typeface="Arial" panose="020B0604020202020204" pitchFamily="34" charset="0"/>
              </a:rPr>
              <a:t>г.Казани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(приказ от 19.07.2024г. № под-1321/44)</a:t>
            </a:r>
          </a:p>
        </p:txBody>
      </p:sp>
      <p:sp>
        <p:nvSpPr>
          <p:cNvPr id="25606" name="Прямоугольник 7">
            <a:extLst>
              <a:ext uri="{FF2B5EF4-FFF2-40B4-BE49-F238E27FC236}">
                <a16:creationId xmlns:a16="http://schemas.microsoft.com/office/drawing/2014/main" id="{A5E0CA02-7B5F-BC9B-D028-286430E8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765300"/>
            <a:ext cx="7640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Курсы повышения квалификации, организуемые региональным оператором, по теме «Реализация </a:t>
            </a:r>
            <a:r>
              <a:rPr lang="ru-RU" altLang="ru-RU" sz="1400" dirty="0" err="1">
                <a:ea typeface="Calibri" panose="020F0502020204030204" pitchFamily="34" charset="0"/>
                <a:cs typeface="Arial" panose="020B0604020202020204" pitchFamily="34" charset="0"/>
              </a:rPr>
              <a:t>профминимума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 в образовательных организациях: современные технологии профориентации и педагогическое сопровождение самоопределения обучающихся 6-11 классов», в объеме 36 часов, осень 2024 г. (по запросу)</a:t>
            </a:r>
          </a:p>
        </p:txBody>
      </p:sp>
      <p:sp>
        <p:nvSpPr>
          <p:cNvPr id="25607" name="Прямоугольник 8">
            <a:extLst>
              <a:ext uri="{FF2B5EF4-FFF2-40B4-BE49-F238E27FC236}">
                <a16:creationId xmlns:a16="http://schemas.microsoft.com/office/drawing/2014/main" id="{87D76FE3-51D6-D828-CD29-8C3F3602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3090863"/>
            <a:ext cx="2584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- ВКС по организации </a:t>
            </a:r>
            <a:r>
              <a:rPr lang="ru-RU" altLang="ru-RU" sz="1400" dirty="0" err="1">
                <a:ea typeface="Calibri" panose="020F0502020204030204" pitchFamily="34" charset="0"/>
                <a:cs typeface="Arial" panose="020B0604020202020204" pitchFamily="34" charset="0"/>
              </a:rPr>
              <a:t>профмероприятий</a:t>
            </a: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- беседы,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- инструктажи,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- курсы ПК,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ea typeface="Calibri" panose="020F0502020204030204" pitchFamily="34" charset="0"/>
                <a:cs typeface="Arial" panose="020B0604020202020204" pitchFamily="34" charset="0"/>
              </a:rPr>
              <a:t>- разъяснительная работа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1E4B05-AA9F-CD2B-90F8-A2C0B680BCB7}"/>
              </a:ext>
            </a:extLst>
          </p:cNvPr>
          <p:cNvSpPr/>
          <p:nvPr/>
        </p:nvSpPr>
        <p:spPr>
          <a:xfrm>
            <a:off x="3429000" y="3148013"/>
            <a:ext cx="2727325" cy="124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https://copp16.ru/prof_minimum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https://copp16.ru/bvb24</a:t>
            </a:r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группа в телеграмм-канале: </a:t>
            </a:r>
            <a:r>
              <a:rPr lang="ru-RU" sz="14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https://web.telegram.org/k/#@profminimumRT</a:t>
            </a:r>
            <a:r>
              <a:rPr lang="ru-RU" sz="14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9" name="Прямоугольник 10">
            <a:extLst>
              <a:ext uri="{FF2B5EF4-FFF2-40B4-BE49-F238E27FC236}">
                <a16:creationId xmlns:a16="http://schemas.microsoft.com/office/drawing/2014/main" id="{63B1B6E1-1563-0ABB-367A-5233108BC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154" y="2699074"/>
            <a:ext cx="2727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Курс занятий «Россия – мои горизонты» - </a:t>
            </a:r>
            <a:r>
              <a:rPr lang="ru-RU" altLang="ru-RU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(1291 </a:t>
            </a:r>
            <a:r>
              <a:rPr lang="ru-RU" alt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шк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расширение сети профильных предпрофессиональных классов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План работ по привлечению предприятий из реального сектора экономики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200" dirty="0"/>
              <a:t>Работа Интерактивной выставки- практикума «Лаборатория будущего» в парке «Россия – моя история» начнется с </a:t>
            </a:r>
            <a:r>
              <a:rPr lang="ru-RU" sz="1200" b="1" dirty="0"/>
              <a:t>9 сентября 2024г.</a:t>
            </a:r>
            <a:endParaRPr lang="ru-RU" altLang="ru-RU" sz="12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1207461-ED66-0A6F-6D72-B8749A7A254B}"/>
              </a:ext>
            </a:extLst>
          </p:cNvPr>
          <p:cNvCxnSpPr/>
          <p:nvPr/>
        </p:nvCxnSpPr>
        <p:spPr>
          <a:xfrm>
            <a:off x="900113" y="1724025"/>
            <a:ext cx="78581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C98182-06CD-44E8-386F-4F9951277C5D}"/>
              </a:ext>
            </a:extLst>
          </p:cNvPr>
          <p:cNvCxnSpPr/>
          <p:nvPr/>
        </p:nvCxnSpPr>
        <p:spPr>
          <a:xfrm>
            <a:off x="939800" y="2787650"/>
            <a:ext cx="78581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0CEEE3A-FF74-61D1-4296-2D92A72024CB}"/>
              </a:ext>
            </a:extLst>
          </p:cNvPr>
          <p:cNvCxnSpPr/>
          <p:nvPr/>
        </p:nvCxnSpPr>
        <p:spPr>
          <a:xfrm>
            <a:off x="3348038" y="2932113"/>
            <a:ext cx="0" cy="18716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D5C0B16-919F-D660-F35B-69D54F8F9102}"/>
              </a:ext>
            </a:extLst>
          </p:cNvPr>
          <p:cNvCxnSpPr/>
          <p:nvPr/>
        </p:nvCxnSpPr>
        <p:spPr>
          <a:xfrm>
            <a:off x="6227763" y="2932113"/>
            <a:ext cx="0" cy="18716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6AF1F7-A9DE-592D-79C3-67FA34FC6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257" y="268442"/>
            <a:ext cx="304706" cy="4192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7796A-A3BB-511E-44D7-661AEE4C3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1033" y="256051"/>
            <a:ext cx="446345" cy="481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A09D7-4FCC-EA8C-0C76-4F75E116E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1018" y="252593"/>
            <a:ext cx="441394" cy="4413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8406CE-ECE5-2048-1040-070E5EDF60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49" y="253411"/>
            <a:ext cx="453639" cy="441393"/>
          </a:xfrm>
          <a:prstGeom prst="rect">
            <a:avLst/>
          </a:prstGeom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18D544EC-B9F5-1F03-9862-8DBC2A48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8" y="212493"/>
            <a:ext cx="1144213" cy="5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5">
            <a:extLst>
              <a:ext uri="{FF2B5EF4-FFF2-40B4-BE49-F238E27FC236}">
                <a16:creationId xmlns:a16="http://schemas.microsoft.com/office/drawing/2014/main" id="{760886B0-7D8D-E3A9-D195-27976DE71BF9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95263"/>
            <a:ext cx="1665288" cy="523875"/>
            <a:chOff x="9859986" y="137643"/>
            <a:chExt cx="2220118" cy="699050"/>
          </a:xfrm>
        </p:grpSpPr>
        <p:pic>
          <p:nvPicPr>
            <p:cNvPr id="26632" name="Рисунок 7">
              <a:extLst>
                <a:ext uri="{FF2B5EF4-FFF2-40B4-BE49-F238E27FC236}">
                  <a16:creationId xmlns:a16="http://schemas.microsoft.com/office/drawing/2014/main" id="{C6ADF58D-8ACD-638B-73D6-29C020D27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Рисунок 8">
              <a:extLst>
                <a:ext uri="{FF2B5EF4-FFF2-40B4-BE49-F238E27FC236}">
                  <a16:creationId xmlns:a16="http://schemas.microsoft.com/office/drawing/2014/main" id="{C3964A93-E2C2-FCFA-DA61-6B4EEDE8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bject 2">
            <a:extLst>
              <a:ext uri="{FF2B5EF4-FFF2-40B4-BE49-F238E27FC236}">
                <a16:creationId xmlns:a16="http://schemas.microsoft.com/office/drawing/2014/main" id="{4604EFD2-8680-8547-F97D-190F6837ABB9}"/>
              </a:ext>
            </a:extLst>
          </p:cNvPr>
          <p:cNvSpPr txBox="1"/>
          <p:nvPr/>
        </p:nvSpPr>
        <p:spPr>
          <a:xfrm>
            <a:off x="673345" y="594496"/>
            <a:ext cx="6135687" cy="563607"/>
          </a:xfrm>
          <a:prstGeom prst="rect">
            <a:avLst/>
          </a:prstGeom>
        </p:spPr>
        <p:txBody>
          <a:bodyPr lIns="0" tIns="9516" rIns="0" bIns="0">
            <a:spAutoFit/>
          </a:bodyPr>
          <a:lstStyle/>
          <a:p>
            <a:pPr marL="9516">
              <a:spcBef>
                <a:spcPts val="75"/>
              </a:spcBef>
              <a:defRPr/>
            </a:pPr>
            <a:r>
              <a:rPr lang="ru-RU" b="1" spc="-4" dirty="0">
                <a:solidFill>
                  <a:srgbClr val="001F5F"/>
                </a:solidFill>
                <a:latin typeface="+mn-lt"/>
                <a:cs typeface="Times New Roman"/>
              </a:rPr>
              <a:t>Информация о региональных профориентационных мероприятиях представлена на:</a:t>
            </a:r>
          </a:p>
        </p:txBody>
      </p:sp>
      <p:sp>
        <p:nvSpPr>
          <p:cNvPr id="26628" name="Прямоугольник 2">
            <a:extLst>
              <a:ext uri="{FF2B5EF4-FFF2-40B4-BE49-F238E27FC236}">
                <a16:creationId xmlns:a16="http://schemas.microsoft.com/office/drawing/2014/main" id="{7EE90E9C-EFC7-7327-2A60-DF7A23BD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87450"/>
            <a:ext cx="50323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Приказы и письма МО и Н РТ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Письма Регионального оператора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Единый агрегатор – платформа </a:t>
            </a:r>
            <a:r>
              <a:rPr lang="en-US" altLang="ru-RU" sz="1400" dirty="0">
                <a:cs typeface="Calibri" panose="020F0502020204030204" pitchFamily="34" charset="0"/>
                <a:hlinkClick r:id="rId4"/>
              </a:rPr>
              <a:t>https://copp16.ru/prof_minimum</a:t>
            </a:r>
            <a:r>
              <a:rPr lang="ru-RU" altLang="ru-RU" sz="1400" dirty="0">
                <a:cs typeface="Calibri" panose="020F050202020403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>
                <a:cs typeface="Calibri" panose="020F0502020204030204" pitchFamily="34" charset="0"/>
                <a:hlinkClick r:id="rId5"/>
              </a:rPr>
              <a:t>https://copp16.ru/bvb24</a:t>
            </a:r>
            <a:endParaRPr lang="ru-RU" altLang="ru-RU" sz="1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группа в телеграмм-канале </a:t>
            </a:r>
            <a:r>
              <a:rPr lang="ru-RU" altLang="ru-RU" sz="1400" dirty="0">
                <a:cs typeface="Calibri" panose="020F0502020204030204" pitchFamily="34" charset="0"/>
                <a:hlinkClick r:id="rId6"/>
              </a:rPr>
              <a:t>https://web.telegram.org/k/#@profminimumRT</a:t>
            </a:r>
            <a:endParaRPr lang="ru-RU" altLang="ru-RU" sz="1400" dirty="0"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2050A0-DB51-BD09-8648-A806E3E602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7" t="10800" r="1857" b="5201"/>
          <a:stretch/>
        </p:blipFill>
        <p:spPr>
          <a:xfrm>
            <a:off x="4787900" y="876300"/>
            <a:ext cx="4064000" cy="199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E3B99-68A2-0260-8FE9-8455072DDE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57" t="10800" r="1857" b="6601"/>
          <a:stretch/>
        </p:blipFill>
        <p:spPr>
          <a:xfrm>
            <a:off x="4787900" y="3071813"/>
            <a:ext cx="4064000" cy="1960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196C8-581C-1498-6337-68602B81DB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040" t="10800" r="16926" b="13601"/>
          <a:stretch/>
        </p:blipFill>
        <p:spPr>
          <a:xfrm>
            <a:off x="827088" y="3062288"/>
            <a:ext cx="2520950" cy="194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C9584-2253-1895-90DC-B8F9451B8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52" y="174328"/>
            <a:ext cx="304706" cy="420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4B37BB-91FF-0D6F-B4A4-4FBA772749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6108" y="185722"/>
            <a:ext cx="446345" cy="4827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69DA1-7DBA-B547-9C2C-383E500C6E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8653" y="189998"/>
            <a:ext cx="441394" cy="442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06273D-6B29-D479-6B71-025DE2A55C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8" y="189999"/>
            <a:ext cx="453639" cy="442391"/>
          </a:xfrm>
          <a:prstGeom prst="rect">
            <a:avLst/>
          </a:prstGeom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A5CB8B4A-47D7-64A7-0EB5-BA0606AE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99" y="141023"/>
            <a:ext cx="1144213" cy="5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8A5C74-142E-4C59-A556-20CB9899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D4831-E17B-433D-9426-4F5CEC253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84" y="774405"/>
            <a:ext cx="1291803" cy="1291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6EBDF-B543-4230-B9D8-F95D3CA04A64}"/>
              </a:ext>
            </a:extLst>
          </p:cNvPr>
          <p:cNvSpPr txBox="1"/>
          <p:nvPr/>
        </p:nvSpPr>
        <p:spPr>
          <a:xfrm>
            <a:off x="1979712" y="2023105"/>
            <a:ext cx="1637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 канал:</a:t>
            </a:r>
          </a:p>
          <a:p>
            <a:pPr algn="ctr"/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https://t.me/copp16t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9AD30-4B16-4787-98B7-FC98B7B84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13" y="853401"/>
            <a:ext cx="1104230" cy="1104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835EF-18DC-44C4-B44C-D1591789F56E}"/>
              </a:ext>
            </a:extLst>
          </p:cNvPr>
          <p:cNvSpPr txBox="1"/>
          <p:nvPr/>
        </p:nvSpPr>
        <p:spPr>
          <a:xfrm>
            <a:off x="4691675" y="1919355"/>
            <a:ext cx="31455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 канал проекта </a:t>
            </a:r>
          </a:p>
          <a:p>
            <a:pPr algn="ctr"/>
            <a:r>
              <a:rPr lang="ru-RU" sz="14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Профминимум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algn="ctr"/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https://t.me/profminimumRT</a:t>
            </a:r>
            <a: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6141D-CE4C-45FD-8F54-8BED8EB49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74" y="2579848"/>
            <a:ext cx="1121043" cy="1121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FD291-1715-4FC8-B170-1FAFD7AA25D9}"/>
              </a:ext>
            </a:extLst>
          </p:cNvPr>
          <p:cNvSpPr txBox="1"/>
          <p:nvPr/>
        </p:nvSpPr>
        <p:spPr>
          <a:xfrm>
            <a:off x="965508" y="3629897"/>
            <a:ext cx="2604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Группа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Вконтакте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br>
              <a:rPr lang="ru-RU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https://vk.com/public215674084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http://qrcoder.ru/code/?https%3A%2F%2Fcopp16.ru%2F&amp;4&amp;0">
            <a:extLst>
              <a:ext uri="{FF2B5EF4-FFF2-40B4-BE49-F238E27FC236}">
                <a16:creationId xmlns:a16="http://schemas.microsoft.com/office/drawing/2014/main" id="{55B7FA1E-EBE4-4013-9A0C-AA2E2904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64" y="2560855"/>
            <a:ext cx="1104230" cy="11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07DC4D-F54D-4FEB-BB75-00BDDCF486C7}"/>
              </a:ext>
            </a:extLst>
          </p:cNvPr>
          <p:cNvSpPr/>
          <p:nvPr/>
        </p:nvSpPr>
        <p:spPr>
          <a:xfrm>
            <a:off x="3786908" y="3629897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https://copp16.ru/</a:t>
            </a:r>
            <a:endParaRPr lang="ru-RU" sz="1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>
            <a:extLst>
              <a:ext uri="{FF2B5EF4-FFF2-40B4-BE49-F238E27FC236}">
                <a16:creationId xmlns:a16="http://schemas.microsoft.com/office/drawing/2014/main" id="{A695A59C-4633-4243-AB98-C07634B53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0137" y="2596661"/>
            <a:ext cx="1104230" cy="11042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11CA8E-F80F-49FA-A94B-487BEBFC2CA3}"/>
              </a:ext>
            </a:extLst>
          </p:cNvPr>
          <p:cNvSpPr/>
          <p:nvPr/>
        </p:nvSpPr>
        <p:spPr>
          <a:xfrm>
            <a:off x="6137086" y="3644053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Платформа:</a:t>
            </a:r>
          </a:p>
          <a:p>
            <a:pPr algn="ctr"/>
            <a:r>
              <a:rPr lang="en-US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https://prof.market/</a:t>
            </a:r>
            <a:endParaRPr lang="ru-RU" sz="1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5">
            <a:extLst>
              <a:ext uri="{FF2B5EF4-FFF2-40B4-BE49-F238E27FC236}">
                <a16:creationId xmlns:a16="http://schemas.microsoft.com/office/drawing/2014/main" id="{44C91581-5292-C90D-0271-C723020FE41E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95263"/>
            <a:ext cx="1665288" cy="523875"/>
            <a:chOff x="9859986" y="137643"/>
            <a:chExt cx="2220118" cy="699050"/>
          </a:xfrm>
        </p:grpSpPr>
        <p:pic>
          <p:nvPicPr>
            <p:cNvPr id="14" name="Рисунок 7">
              <a:extLst>
                <a:ext uri="{FF2B5EF4-FFF2-40B4-BE49-F238E27FC236}">
                  <a16:creationId xmlns:a16="http://schemas.microsoft.com/office/drawing/2014/main" id="{766A6A0C-B9CA-4D36-592A-299859A67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8">
              <a:extLst>
                <a:ext uri="{FF2B5EF4-FFF2-40B4-BE49-F238E27FC236}">
                  <a16:creationId xmlns:a16="http://schemas.microsoft.com/office/drawing/2014/main" id="{F0C0D2E7-D01D-AC3E-1F16-413CA1FF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12861A-FBA1-54EE-3F4F-6721541961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52" y="174328"/>
            <a:ext cx="304706" cy="4201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2DA80D-54C4-154B-3A5F-064D71388A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6108" y="185722"/>
            <a:ext cx="446345" cy="4827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EBB516-82A8-6696-B8F2-1F9C32E69A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8653" y="189998"/>
            <a:ext cx="441394" cy="4423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3969F7-A753-59A6-D727-A650AD6001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8" y="189999"/>
            <a:ext cx="453639" cy="442391"/>
          </a:xfrm>
          <a:prstGeom prst="rect">
            <a:avLst/>
          </a:prstGeom>
        </p:spPr>
      </p:pic>
      <p:pic>
        <p:nvPicPr>
          <p:cNvPr id="20" name="Picture 2" descr="Picture background">
            <a:extLst>
              <a:ext uri="{FF2B5EF4-FFF2-40B4-BE49-F238E27FC236}">
                <a16:creationId xmlns:a16="http://schemas.microsoft.com/office/drawing/2014/main" id="{B9F92C61-37B6-2558-F495-0628EB78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99" y="141023"/>
            <a:ext cx="1144213" cy="5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3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>
            <a:extLst>
              <a:ext uri="{FF2B5EF4-FFF2-40B4-BE49-F238E27FC236}">
                <a16:creationId xmlns:a16="http://schemas.microsoft.com/office/drawing/2014/main" id="{1519E3DF-4D63-DD83-7F85-2BB50A46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762125"/>
            <a:ext cx="64531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3300" b="1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2060"/>
                </a:solidFill>
              </a:rPr>
              <a:t>Игътибарыгыз өчен рәхмәт!</a:t>
            </a:r>
          </a:p>
        </p:txBody>
      </p:sp>
      <p:grpSp>
        <p:nvGrpSpPr>
          <p:cNvPr id="30723" name="Группа 3">
            <a:extLst>
              <a:ext uri="{FF2B5EF4-FFF2-40B4-BE49-F238E27FC236}">
                <a16:creationId xmlns:a16="http://schemas.microsoft.com/office/drawing/2014/main" id="{2077D196-81A6-26B9-77A1-4BE7683D11AC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195263"/>
            <a:ext cx="1665288" cy="523875"/>
            <a:chOff x="9859986" y="137643"/>
            <a:chExt cx="2220118" cy="699050"/>
          </a:xfrm>
        </p:grpSpPr>
        <p:pic>
          <p:nvPicPr>
            <p:cNvPr id="30724" name="Рисунок 4">
              <a:extLst>
                <a:ext uri="{FF2B5EF4-FFF2-40B4-BE49-F238E27FC236}">
                  <a16:creationId xmlns:a16="http://schemas.microsoft.com/office/drawing/2014/main" id="{A6DDAE9A-C005-2655-D8B7-A6F282321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986" y="144509"/>
              <a:ext cx="972390" cy="68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Рисунок 5">
              <a:extLst>
                <a:ext uri="{FF2B5EF4-FFF2-40B4-BE49-F238E27FC236}">
                  <a16:creationId xmlns:a16="http://schemas.microsoft.com/office/drawing/2014/main" id="{E9F1C10D-E0E6-2A58-2B83-0FF4DACC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8037" y="137643"/>
              <a:ext cx="1182067" cy="69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F3B931-FE47-DA8C-003C-AAED47FC2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652" y="174328"/>
            <a:ext cx="304706" cy="4201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02196-3D8E-A237-96BB-E7CA829B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108" y="185722"/>
            <a:ext cx="446345" cy="4827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E0D0F-11AC-678D-1521-2B7BF1150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653" y="189998"/>
            <a:ext cx="441394" cy="442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1D40AB-4260-0B0F-B0A2-91E439203B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8" y="189999"/>
            <a:ext cx="453639" cy="442391"/>
          </a:xfrm>
          <a:prstGeom prst="rect">
            <a:avLst/>
          </a:prstGeom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77D7B33F-1397-15A6-E55B-23707B4F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99" y="141023"/>
            <a:ext cx="1204889" cy="5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D5BED-E5BD-4E6D-81F6-EDB07810171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object 2"/>
          <p:cNvSpPr txBox="1"/>
          <p:nvPr/>
        </p:nvSpPr>
        <p:spPr>
          <a:xfrm>
            <a:off x="776240" y="814184"/>
            <a:ext cx="8242300" cy="471274"/>
          </a:xfrm>
          <a:prstGeom prst="rect">
            <a:avLst/>
          </a:prstGeom>
        </p:spPr>
        <p:txBody>
          <a:bodyPr lIns="0" tIns="9516" rIns="0" bIns="0">
            <a:spAutoFit/>
          </a:bodyPr>
          <a:lstStyle/>
          <a:p>
            <a:pPr marL="9516">
              <a:spcBef>
                <a:spcPts val="75"/>
              </a:spcBef>
              <a:defRPr/>
            </a:pPr>
            <a:r>
              <a:rPr sz="1500" b="1" spc="-4" dirty="0">
                <a:solidFill>
                  <a:srgbClr val="001F5F"/>
                </a:solidFill>
                <a:latin typeface="+mn-lt"/>
                <a:cs typeface="Times New Roman"/>
              </a:rPr>
              <a:t>Реализация</a:t>
            </a:r>
            <a:r>
              <a:rPr sz="1500" b="1" spc="-19" dirty="0">
                <a:solidFill>
                  <a:srgbClr val="001F5F"/>
                </a:solidFill>
                <a:latin typeface="+mn-lt"/>
                <a:cs typeface="Times New Roman"/>
              </a:rPr>
              <a:t> </a:t>
            </a:r>
            <a:r>
              <a:rPr sz="1500" b="1" spc="-4" dirty="0">
                <a:solidFill>
                  <a:srgbClr val="001F5F"/>
                </a:solidFill>
                <a:latin typeface="+mn-lt"/>
                <a:cs typeface="Times New Roman"/>
              </a:rPr>
              <a:t>профориентационного</a:t>
            </a:r>
            <a:r>
              <a:rPr sz="1500" b="1" spc="-19" dirty="0">
                <a:solidFill>
                  <a:srgbClr val="001F5F"/>
                </a:solidFill>
                <a:latin typeface="+mn-lt"/>
                <a:cs typeface="Times New Roman"/>
              </a:rPr>
              <a:t> </a:t>
            </a:r>
            <a:r>
              <a:rPr sz="1500" b="1" spc="-7" dirty="0">
                <a:solidFill>
                  <a:srgbClr val="001F5F"/>
                </a:solidFill>
                <a:latin typeface="+mn-lt"/>
                <a:cs typeface="Times New Roman"/>
              </a:rPr>
              <a:t>минимума</a:t>
            </a:r>
            <a:r>
              <a:rPr sz="1500" b="1" spc="-30" dirty="0">
                <a:solidFill>
                  <a:srgbClr val="001F5F"/>
                </a:solidFill>
                <a:latin typeface="+mn-lt"/>
                <a:cs typeface="Times New Roman"/>
              </a:rPr>
              <a:t> </a:t>
            </a:r>
            <a:r>
              <a:rPr sz="1500" b="1" dirty="0">
                <a:solidFill>
                  <a:srgbClr val="001F5F"/>
                </a:solidFill>
                <a:latin typeface="+mn-lt"/>
                <a:cs typeface="Times New Roman"/>
              </a:rPr>
              <a:t>в</a:t>
            </a:r>
            <a:r>
              <a:rPr sz="1500" b="1" spc="-7" dirty="0">
                <a:solidFill>
                  <a:srgbClr val="001F5F"/>
                </a:solidFill>
                <a:latin typeface="+mn-lt"/>
                <a:cs typeface="Times New Roman"/>
              </a:rPr>
              <a:t> </a:t>
            </a:r>
            <a:r>
              <a:rPr lang="ru-RU" sz="1500" b="1" spc="-4" dirty="0">
                <a:solidFill>
                  <a:srgbClr val="001F5F"/>
                </a:solidFill>
                <a:latin typeface="+mn-lt"/>
                <a:cs typeface="Times New Roman"/>
              </a:rPr>
              <a:t>Республике Татарстан. </a:t>
            </a:r>
            <a:r>
              <a:rPr lang="ru-RU" sz="1500" b="1" dirty="0">
                <a:solidFill>
                  <a:srgbClr val="C00000"/>
                </a:solidFill>
                <a:latin typeface="+mn-lt"/>
              </a:rPr>
              <a:t>Республиканские организационные</a:t>
            </a:r>
            <a:r>
              <a:rPr lang="ru-RU" sz="1500" b="1" spc="-26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1500" b="1" spc="-4" dirty="0">
                <a:solidFill>
                  <a:srgbClr val="C00000"/>
                </a:solidFill>
                <a:latin typeface="+mn-lt"/>
              </a:rPr>
              <a:t>мероприятия</a:t>
            </a:r>
            <a:endParaRPr sz="1500" b="1" dirty="0">
              <a:latin typeface="+mn-lt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6240" y="1333479"/>
            <a:ext cx="8064500" cy="4120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1600" b="1" dirty="0">
                <a:solidFill>
                  <a:srgbClr val="001F5F"/>
                </a:solidFill>
                <a:cs typeface="Times New Roman" panose="02020603050405020304" pitchFamily="18" charset="0"/>
              </a:rPr>
              <a:t>Определение единой </a:t>
            </a:r>
            <a:r>
              <a:rPr lang="ru-RU" alt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региональной</a:t>
            </a:r>
            <a:r>
              <a:rPr lang="ru-RU" altLang="ru-RU" sz="1600" b="1" dirty="0">
                <a:solidFill>
                  <a:srgbClr val="001F5F"/>
                </a:solidFill>
                <a:cs typeface="Times New Roman" panose="02020603050405020304" pitchFamily="18" charset="0"/>
              </a:rPr>
              <a:t> нормативной правовой базы</a:t>
            </a:r>
            <a:endParaRPr lang="ru-RU" altLang="ru-RU" sz="16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9375" y="3088635"/>
            <a:ext cx="68593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Региональный оператор по реализации </a:t>
            </a:r>
            <a:r>
              <a:rPr lang="ru-RU" altLang="ru-RU" sz="800" b="1" dirty="0" err="1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профориентационного</a:t>
            </a: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 минимума – </a:t>
            </a:r>
            <a:endParaRPr lang="ru-RU" altLang="ru-RU" sz="800" dirty="0"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800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«Центр опережающей профессиональной подготовки РТ» на базе ГАПОО «Казанский педагогический колледж» </a:t>
            </a:r>
          </a:p>
          <a:p>
            <a:pPr algn="ctr">
              <a:defRPr/>
            </a:pPr>
            <a:r>
              <a:rPr lang="ru-RU" altLang="ru-RU" sz="800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(= региональный оператор </a:t>
            </a:r>
            <a:r>
              <a:rPr lang="ru-RU" sz="800" spc="-7" dirty="0">
                <a:solidFill>
                  <a:srgbClr val="001F5F"/>
                </a:solidFill>
                <a:latin typeface="+mn-lt"/>
                <a:cs typeface="Times New Roman"/>
              </a:rPr>
              <a:t>Всероссийского </a:t>
            </a:r>
            <a:r>
              <a:rPr lang="ru-RU" sz="800" spc="-19" dirty="0">
                <a:solidFill>
                  <a:srgbClr val="001F5F"/>
                </a:solidFill>
                <a:latin typeface="+mn-lt"/>
                <a:cs typeface="Times New Roman"/>
              </a:rPr>
              <a:t>флагманского </a:t>
            </a:r>
            <a:r>
              <a:rPr lang="ru-RU" sz="800" spc="-4" dirty="0">
                <a:solidFill>
                  <a:srgbClr val="001F5F"/>
                </a:solidFill>
                <a:latin typeface="+mn-lt"/>
                <a:cs typeface="Times New Roman"/>
              </a:rPr>
              <a:t>проекта «Билет </a:t>
            </a:r>
            <a:r>
              <a:rPr lang="ru-RU" sz="800" dirty="0">
                <a:solidFill>
                  <a:srgbClr val="001F5F"/>
                </a:solidFill>
                <a:latin typeface="+mn-lt"/>
                <a:cs typeface="Times New Roman"/>
              </a:rPr>
              <a:t>в </a:t>
            </a:r>
            <a:r>
              <a:rPr lang="ru-RU" sz="800" spc="-19" dirty="0">
                <a:solidFill>
                  <a:srgbClr val="001F5F"/>
                </a:solidFill>
                <a:latin typeface="+mn-lt"/>
                <a:cs typeface="Times New Roman"/>
              </a:rPr>
              <a:t>будущее» </a:t>
            </a:r>
            <a:r>
              <a:rPr lang="en-AU" sz="800" spc="-19" dirty="0">
                <a:solidFill>
                  <a:srgbClr val="001F5F"/>
                </a:solidFill>
                <a:latin typeface="+mn-lt"/>
                <a:cs typeface="Times New Roman"/>
                <a:hlinkClick r:id="rId2"/>
              </a:rPr>
              <a:t>https://copp16.ru/</a:t>
            </a:r>
            <a:r>
              <a:rPr lang="ru-RU" sz="800" spc="-19" dirty="0">
                <a:solidFill>
                  <a:srgbClr val="001F5F"/>
                </a:solidFill>
                <a:latin typeface="+mn-lt"/>
                <a:cs typeface="Times New Roman"/>
              </a:rPr>
              <a:t>)</a:t>
            </a:r>
            <a:endParaRPr lang="ru-RU" sz="800" dirty="0"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240" y="1969584"/>
            <a:ext cx="2733167" cy="39030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1000" b="1" dirty="0">
                <a:solidFill>
                  <a:srgbClr val="001F5F"/>
                </a:solidFill>
                <a:cs typeface="Times New Roman" panose="02020603050405020304" pitchFamily="18" charset="0"/>
              </a:rPr>
              <a:t>Определение единой </a:t>
            </a:r>
            <a:r>
              <a:rPr lang="ru-RU" altLang="ru-RU" sz="1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муниципальной</a:t>
            </a:r>
            <a:r>
              <a:rPr lang="ru-RU" altLang="ru-RU" sz="1000" b="1" dirty="0">
                <a:solidFill>
                  <a:srgbClr val="001F5F"/>
                </a:solidFill>
                <a:cs typeface="Times New Roman" panose="02020603050405020304" pitchFamily="18" charset="0"/>
              </a:rPr>
              <a:t> нормативной правовой базы</a:t>
            </a:r>
            <a:endParaRPr lang="ru-RU" altLang="ru-RU" sz="1000" dirty="0"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64762" y="1947810"/>
            <a:ext cx="3152155" cy="41207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1000" b="1" dirty="0">
                <a:solidFill>
                  <a:srgbClr val="001F5F"/>
                </a:solidFill>
                <a:cs typeface="Times New Roman" panose="02020603050405020304" pitchFamily="18" charset="0"/>
              </a:rPr>
              <a:t>Определение единой нормативной правовой базы </a:t>
            </a:r>
            <a:r>
              <a:rPr lang="ru-RU" altLang="ru-RU" sz="1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общеобразовательной организации</a:t>
            </a:r>
            <a:endParaRPr lang="ru-RU" altLang="ru-RU" sz="1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35896" y="2057181"/>
            <a:ext cx="216024" cy="215106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860848" y="1424118"/>
            <a:ext cx="216024" cy="215106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9241822-E491-4EC4-9C3A-FD50CD3742EA}"/>
              </a:ext>
            </a:extLst>
          </p:cNvPr>
          <p:cNvGrpSpPr/>
          <p:nvPr/>
        </p:nvGrpSpPr>
        <p:grpSpPr>
          <a:xfrm>
            <a:off x="7383990" y="177142"/>
            <a:ext cx="1513717" cy="524288"/>
            <a:chOff x="9859986" y="137643"/>
            <a:chExt cx="2220118" cy="69905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D745E96-209B-4638-B868-09DB00D0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86" y="144509"/>
              <a:ext cx="972390" cy="68531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1EE5734-1EB8-450C-AF4B-E238CCE5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037" y="137643"/>
              <a:ext cx="1182067" cy="699050"/>
            </a:xfrm>
            <a:prstGeom prst="rect">
              <a:avLst/>
            </a:pr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A20431C-814D-48D1-AE50-0FD4C7905E39}"/>
              </a:ext>
            </a:extLst>
          </p:cNvPr>
          <p:cNvSpPr/>
          <p:nvPr/>
        </p:nvSpPr>
        <p:spPr>
          <a:xfrm>
            <a:off x="757811" y="4689712"/>
            <a:ext cx="8121466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Общеобразовательные организации</a:t>
            </a:r>
            <a:endParaRPr lang="ru-RU" altLang="ru-RU" sz="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02BACB9-F7AD-4DC1-8455-F1EBC27F1F59}"/>
              </a:ext>
            </a:extLst>
          </p:cNvPr>
          <p:cNvSpPr/>
          <p:nvPr/>
        </p:nvSpPr>
        <p:spPr>
          <a:xfrm>
            <a:off x="778577" y="3804859"/>
            <a:ext cx="2859656" cy="597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Профессиональные образовательные организации </a:t>
            </a:r>
            <a:endParaRPr lang="ru-RU" altLang="ru-RU" sz="800" b="1" dirty="0">
              <a:solidFill>
                <a:srgbClr val="001F5F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(СПО ВО)–  площадки проведения профориентационных мероприятий: профессиональные пробы, мастер-классы</a:t>
            </a:r>
            <a:endParaRPr lang="ru-RU" altLang="ru-RU" sz="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A3C37E2-A8BE-4873-8B25-085EE1CCBC84}"/>
              </a:ext>
            </a:extLst>
          </p:cNvPr>
          <p:cNvSpPr/>
          <p:nvPr/>
        </p:nvSpPr>
        <p:spPr>
          <a:xfrm>
            <a:off x="5364548" y="3875204"/>
            <a:ext cx="32917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ОЭЗ «</a:t>
            </a:r>
            <a:r>
              <a:rPr lang="ru-RU" altLang="ru-RU" sz="800" b="1" dirty="0" err="1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Ал</a:t>
            </a:r>
            <a:r>
              <a:rPr lang="ru-RU" altLang="ru-RU" sz="800" b="1" dirty="0" err="1">
                <a:solidFill>
                  <a:srgbClr val="001F5F"/>
                </a:solidFill>
                <a:cs typeface="Times New Roman" panose="02020603050405020304" pitchFamily="18" charset="0"/>
              </a:rPr>
              <a:t>абуга</a:t>
            </a:r>
            <a:r>
              <a:rPr lang="ru-RU" altLang="ru-RU" sz="800" b="1" dirty="0">
                <a:solidFill>
                  <a:srgbClr val="001F5F"/>
                </a:solidFill>
                <a:cs typeface="Times New Roman" panose="02020603050405020304" pitchFamily="18" charset="0"/>
              </a:rPr>
              <a:t>», п</a:t>
            </a: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редприятия и организации – площадки проведения профориентационных экскурсий, мастер-классов </a:t>
            </a:r>
            <a:endParaRPr lang="ru-RU" altLang="ru-RU" sz="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A10DE3C-A90F-4272-ADAA-EDF2C641C68B}"/>
              </a:ext>
            </a:extLst>
          </p:cNvPr>
          <p:cNvSpPr/>
          <p:nvPr/>
        </p:nvSpPr>
        <p:spPr>
          <a:xfrm>
            <a:off x="776240" y="2618632"/>
            <a:ext cx="8084608" cy="215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Министерства и ведомства</a:t>
            </a:r>
            <a:endParaRPr lang="ru-RU" sz="800" dirty="0">
              <a:latin typeface="+mn-lt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B820BCE-C442-4E68-A097-2B3BD6074691}"/>
              </a:ext>
            </a:extLst>
          </p:cNvPr>
          <p:cNvSpPr/>
          <p:nvPr/>
        </p:nvSpPr>
        <p:spPr>
          <a:xfrm>
            <a:off x="907255" y="2834076"/>
            <a:ext cx="72008" cy="988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6FB702B7-4BE4-4357-86FD-A49CCB70441A}"/>
              </a:ext>
            </a:extLst>
          </p:cNvPr>
          <p:cNvSpPr/>
          <p:nvPr/>
        </p:nvSpPr>
        <p:spPr>
          <a:xfrm>
            <a:off x="8426508" y="2883246"/>
            <a:ext cx="72008" cy="988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199AC6D-C646-411B-AA4D-66B2F8C814B0}"/>
              </a:ext>
            </a:extLst>
          </p:cNvPr>
          <p:cNvSpPr/>
          <p:nvPr/>
        </p:nvSpPr>
        <p:spPr>
          <a:xfrm>
            <a:off x="4499992" y="2845712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60285A6A-F3E5-4C07-B4C8-504D2CC5279E}"/>
              </a:ext>
            </a:extLst>
          </p:cNvPr>
          <p:cNvSpPr/>
          <p:nvPr/>
        </p:nvSpPr>
        <p:spPr>
          <a:xfrm>
            <a:off x="2350082" y="3556831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BC735C16-5499-4C3C-A917-2C37FCC216D1}"/>
              </a:ext>
            </a:extLst>
          </p:cNvPr>
          <p:cNvSpPr/>
          <p:nvPr/>
        </p:nvSpPr>
        <p:spPr>
          <a:xfrm>
            <a:off x="2317249" y="4436070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AE713337-CD08-45DE-8417-756C12CB4C43}"/>
              </a:ext>
            </a:extLst>
          </p:cNvPr>
          <p:cNvSpPr/>
          <p:nvPr/>
        </p:nvSpPr>
        <p:spPr>
          <a:xfrm>
            <a:off x="6721911" y="3527236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8F69888D-9BB5-4CEC-90E2-6847C8A2CA09}"/>
              </a:ext>
            </a:extLst>
          </p:cNvPr>
          <p:cNvSpPr/>
          <p:nvPr/>
        </p:nvSpPr>
        <p:spPr>
          <a:xfrm>
            <a:off x="6743033" y="4380845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B0B00366-4B6F-4AFB-A71A-88616C363EC5}"/>
              </a:ext>
            </a:extLst>
          </p:cNvPr>
          <p:cNvSpPr/>
          <p:nvPr/>
        </p:nvSpPr>
        <p:spPr>
          <a:xfrm>
            <a:off x="8768732" y="2868075"/>
            <a:ext cx="72008" cy="1759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64B3DE6-DEC3-44E4-815D-349D1D7F57F4}"/>
              </a:ext>
            </a:extLst>
          </p:cNvPr>
          <p:cNvSpPr/>
          <p:nvPr/>
        </p:nvSpPr>
        <p:spPr>
          <a:xfrm>
            <a:off x="3683509" y="3903143"/>
            <a:ext cx="162479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75"/>
              </a:spcBef>
              <a:defRPr/>
            </a:pPr>
            <a:r>
              <a:rPr lang="ru-RU" altLang="ru-RU" sz="800" b="1" dirty="0">
                <a:solidFill>
                  <a:srgbClr val="001F5F"/>
                </a:solidFill>
                <a:latin typeface="+mn-lt"/>
                <a:cs typeface="Times New Roman" panose="02020603050405020304" pitchFamily="18" charset="0"/>
              </a:rPr>
              <a:t>Дополнительное образование</a:t>
            </a:r>
            <a:endParaRPr lang="ru-RU" altLang="ru-RU" sz="800" b="1" dirty="0">
              <a:solidFill>
                <a:srgbClr val="001F5F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953C68F3-3D26-4112-B8BD-0FA1E6F9F062}"/>
              </a:ext>
            </a:extLst>
          </p:cNvPr>
          <p:cNvSpPr/>
          <p:nvPr/>
        </p:nvSpPr>
        <p:spPr>
          <a:xfrm>
            <a:off x="4515533" y="3592188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8E86109-DAB4-488A-A3C8-10BC9D8AA02D}"/>
              </a:ext>
            </a:extLst>
          </p:cNvPr>
          <p:cNvSpPr/>
          <p:nvPr/>
        </p:nvSpPr>
        <p:spPr>
          <a:xfrm>
            <a:off x="4535996" y="4329316"/>
            <a:ext cx="72008" cy="247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165ED-ACE8-25B3-94BC-E18D8A321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854" y="268442"/>
            <a:ext cx="304706" cy="4192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B12C66-BCF9-D4E7-65F6-347375A6C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373" y="265797"/>
            <a:ext cx="446345" cy="4413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EE91D-1A76-C643-7B2A-4A99D11FE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150" y="251329"/>
            <a:ext cx="441394" cy="4413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9D493B-9BCA-4D82-D8C8-8797057C06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17" y="246269"/>
            <a:ext cx="453639" cy="441393"/>
          </a:xfrm>
          <a:prstGeom prst="rect">
            <a:avLst/>
          </a:prstGeom>
        </p:spPr>
      </p:pic>
      <p:pic>
        <p:nvPicPr>
          <p:cNvPr id="19" name="Picture 2" descr="Picture background">
            <a:extLst>
              <a:ext uri="{FF2B5EF4-FFF2-40B4-BE49-F238E27FC236}">
                <a16:creationId xmlns:a16="http://schemas.microsoft.com/office/drawing/2014/main" id="{D75B0ECC-BCE4-2DCC-C829-5E3A4183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82" y="203418"/>
            <a:ext cx="1144213" cy="5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1992" y="-40736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профориентационного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Всероссийского проекта «Билет в будущее» в РТ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BCAA3DC-8785-4A07-BF28-34846DAD5A1F}"/>
              </a:ext>
            </a:extLst>
          </p:cNvPr>
          <p:cNvGrpSpPr/>
          <p:nvPr/>
        </p:nvGrpSpPr>
        <p:grpSpPr>
          <a:xfrm>
            <a:off x="7184359" y="137444"/>
            <a:ext cx="1665089" cy="524288"/>
            <a:chOff x="9859986" y="137643"/>
            <a:chExt cx="2220118" cy="69905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D75FEB5-1FEC-4491-BC95-5655927E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986" y="144509"/>
              <a:ext cx="972390" cy="68531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C4BC6B-503C-4C5E-A672-8B4320086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8037" y="137643"/>
              <a:ext cx="1182067" cy="699050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B67398-E24F-4220-B649-D3F98F7E3269}"/>
              </a:ext>
            </a:extLst>
          </p:cNvPr>
          <p:cNvSpPr/>
          <p:nvPr/>
        </p:nvSpPr>
        <p:spPr>
          <a:xfrm>
            <a:off x="755576" y="441600"/>
            <a:ext cx="5047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Достижение показателей 2021 </a:t>
            </a:r>
            <a:r>
              <a:rPr lang="ru-RU" sz="1400">
                <a:solidFill>
                  <a:srgbClr val="002060"/>
                </a:solidFill>
              </a:rPr>
              <a:t>– 2023гг</a:t>
            </a:r>
            <a:r>
              <a:rPr lang="ru-RU" sz="1400" dirty="0">
                <a:solidFill>
                  <a:srgbClr val="002060"/>
                </a:solidFill>
              </a:rPr>
              <a:t>. Планы на 2024г.</a:t>
            </a:r>
          </a:p>
        </p:txBody>
      </p:sp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E5D707E7-9876-210B-0B17-FFA7EED06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108030"/>
              </p:ext>
            </p:extLst>
          </p:nvPr>
        </p:nvGraphicFramePr>
        <p:xfrm>
          <a:off x="755650" y="1058863"/>
          <a:ext cx="8208963" cy="388937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4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379">
                <a:tc>
                  <a:txBody>
                    <a:bodyPr/>
                    <a:lstStyle/>
                    <a:p>
                      <a:r>
                        <a:rPr lang="ru-RU" sz="1800" dirty="0"/>
                        <a:t>Показатели</a:t>
                      </a:r>
                    </a:p>
                  </a:txBody>
                  <a:tcPr marL="91441" marR="9144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2021</a:t>
                      </a:r>
                    </a:p>
                  </a:txBody>
                  <a:tcPr marL="91441" marR="9144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2022</a:t>
                      </a:r>
                    </a:p>
                  </a:txBody>
                  <a:tcPr marL="91441" marR="9144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</a:t>
                      </a:r>
                    </a:p>
                  </a:txBody>
                  <a:tcPr marL="91441" marR="9144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ru-RU" sz="1200" dirty="0"/>
                        <a:t>учащиеся, охваченные профориентационными мероприятиями в рамках Проекта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7816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9435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29138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31298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ru-RU" sz="1200" dirty="0"/>
                        <a:t>учащиеся посетили профессиональные пробы на базе региональных площадок 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4320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3772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5210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≥4186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ru-RU" sz="1200" dirty="0"/>
                        <a:t>педагоги-навигаторы прошли обучение на курсах повышения квалификации, организованные ФО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126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352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≥522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r>
                        <a:rPr lang="ru-RU" sz="1200" dirty="0"/>
                        <a:t>учащиеся посетили интерактивную выставку практикум «Лаборатория будущего» в парке «Россия – моя история»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3215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4642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10207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≥6542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ru-RU" sz="1200" dirty="0"/>
                        <a:t>партнеры – предприятия организаций РТ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ru-RU" sz="1200" dirty="0"/>
                        <a:t>посетили предприятия-партнеры (экскурсии, мастер-классы)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-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7190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≥4186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415">
                <a:tc>
                  <a:txBody>
                    <a:bodyPr/>
                    <a:lstStyle/>
                    <a:p>
                      <a:r>
                        <a:rPr lang="ru-RU" sz="1200" dirty="0"/>
                        <a:t>общее количество уникальных учеников, принявших участие в профориентационном фестивалях на базе ЦОПП, ОЭЗ «</a:t>
                      </a:r>
                      <a:r>
                        <a:rPr lang="ru-RU" sz="1200" dirty="0" err="1"/>
                        <a:t>Алабуга</a:t>
                      </a:r>
                      <a:r>
                        <a:rPr lang="ru-RU" sz="1200" dirty="0"/>
                        <a:t>», ЮМАКС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765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≥800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r>
                        <a:rPr lang="ru-RU" sz="1200" dirty="0"/>
                        <a:t>Школы-партнеры в рамках реализации ЕМП</a:t>
                      </a:r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41" marR="9144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</a:t>
                      </a:r>
                    </a:p>
                  </a:txBody>
                  <a:tcPr marL="91441" marR="91441" marT="45731" marB="4573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87BC0-0C6F-9F9D-6649-4EDA4FE4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F0D59-2B8A-406C-BD29-E7F4E326624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087F7F-4378-5A0C-77DE-EC74F44C0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3" t="10800" r="24012" b="6601"/>
          <a:stretch/>
        </p:blipFill>
        <p:spPr>
          <a:xfrm>
            <a:off x="1115616" y="545025"/>
            <a:ext cx="3024336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F249B2-3919-F62F-2F40-192FF5A0C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2" t="9401" r="11640" b="6367"/>
          <a:stretch/>
        </p:blipFill>
        <p:spPr>
          <a:xfrm>
            <a:off x="6012160" y="2399231"/>
            <a:ext cx="3024336" cy="239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08CD1-E126-687A-1317-90C6400FE3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7" t="12201" r="11413" b="8000"/>
          <a:stretch/>
        </p:blipFill>
        <p:spPr>
          <a:xfrm>
            <a:off x="4397437" y="483518"/>
            <a:ext cx="3229445" cy="255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37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4F4844-D029-36AA-6158-68A76C3D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F0D59-2B8A-406C-BD29-E7F4E326624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F62BB7-78F5-B94B-8357-B66C745A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4439" r="14563" b="54200"/>
          <a:stretch/>
        </p:blipFill>
        <p:spPr>
          <a:xfrm>
            <a:off x="1043608" y="1131888"/>
            <a:ext cx="7582755" cy="269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86C08-049D-390E-EC6F-44C890EC76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36" t="52722" r="14202" b="35378"/>
          <a:stretch/>
        </p:blipFill>
        <p:spPr>
          <a:xfrm>
            <a:off x="1048678" y="3724176"/>
            <a:ext cx="7582756" cy="1007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EA1CFC-F770-9AEB-427F-DC58947E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7053" r="14563" b="55410"/>
          <a:stretch/>
        </p:blipFill>
        <p:spPr>
          <a:xfrm>
            <a:off x="1043607" y="3076104"/>
            <a:ext cx="7582755" cy="648072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AF9A0FB0-2B24-2195-5063-6087B4B3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194" y="124074"/>
            <a:ext cx="6805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Распределение академических часов в соответствии с уровнем реализации ЕМП</a:t>
            </a:r>
            <a:endParaRPr lang="ru-RU" alt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7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D0A4D1-F8D6-4998-8E4D-5BACEF2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862AA-7051-450D-90F6-E406A60D9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18267" r="5900" b="10801"/>
          <a:stretch/>
        </p:blipFill>
        <p:spPr>
          <a:xfrm>
            <a:off x="755576" y="83868"/>
            <a:ext cx="7200800" cy="4830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44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861EC1-C8B9-4A22-AD9A-D14E139D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0BA24-E316-4096-9E11-2172BC8E7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0" t="25461" r="4851" b="12667"/>
          <a:stretch/>
        </p:blipFill>
        <p:spPr>
          <a:xfrm>
            <a:off x="655916" y="1059582"/>
            <a:ext cx="8236564" cy="3956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D2141-5A4D-4043-8F22-B1854B0E8A82}"/>
              </a:ext>
            </a:extLst>
          </p:cNvPr>
          <p:cNvSpPr txBox="1"/>
          <p:nvPr/>
        </p:nvSpPr>
        <p:spPr>
          <a:xfrm>
            <a:off x="1763688" y="284407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Занятия курса «Россия – мои горизонты» (</a:t>
            </a:r>
            <a:r>
              <a:rPr lang="ru-RU" sz="1600">
                <a:solidFill>
                  <a:srgbClr val="002060"/>
                </a:solidFill>
              </a:rPr>
              <a:t>версия 04.24)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4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24F7DE-ACD7-4CB8-9BC4-CA29EE10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99E086-EB9D-4BA3-AAF2-74B2104B0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0" t="16401" r="4851" b="10801"/>
          <a:stretch/>
        </p:blipFill>
        <p:spPr>
          <a:xfrm>
            <a:off x="899592" y="123478"/>
            <a:ext cx="7272808" cy="48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1CAE3A-2116-434D-856A-A80B7F71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DC032-D6A2-42EB-AEAF-2720EAD6C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20134" r="9051" b="16400"/>
          <a:stretch/>
        </p:blipFill>
        <p:spPr>
          <a:xfrm>
            <a:off x="899592" y="189205"/>
            <a:ext cx="7014039" cy="3974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B6326-86C6-4A2C-9D3A-2AFC75407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29467" r="10100" b="18267"/>
          <a:stretch/>
        </p:blipFill>
        <p:spPr>
          <a:xfrm>
            <a:off x="870619" y="1635646"/>
            <a:ext cx="7043012" cy="331236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A86195-A8D5-7DCA-8DFB-32634BA85627}"/>
              </a:ext>
            </a:extLst>
          </p:cNvPr>
          <p:cNvSpPr/>
          <p:nvPr/>
        </p:nvSpPr>
        <p:spPr>
          <a:xfrm rot="20726798">
            <a:off x="7127408" y="2788710"/>
            <a:ext cx="1902286" cy="1343314"/>
          </a:xfrm>
          <a:prstGeom prst="roundRect">
            <a:avLst/>
          </a:prstGeom>
          <a:solidFill>
            <a:srgbClr val="B38EFF"/>
          </a:solidFill>
          <a:ln>
            <a:solidFill>
              <a:srgbClr val="889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Образовательный интенсив для администраторов продлен до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1 октября </a:t>
            </a:r>
            <a:r>
              <a:rPr lang="ru-RU" sz="1400" dirty="0">
                <a:solidFill>
                  <a:schemeClr val="bg1"/>
                </a:solidFill>
              </a:rPr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39227538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17605</TotalTime>
  <Words>717</Words>
  <Application>Microsoft Office PowerPoint</Application>
  <PresentationFormat>Экран (16:9)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muhin.sorokin1998@gmail.com</cp:lastModifiedBy>
  <cp:revision>1518</cp:revision>
  <cp:lastPrinted>2023-06-30T14:50:24Z</cp:lastPrinted>
  <dcterms:created xsi:type="dcterms:W3CDTF">2015-10-13T08:15:21Z</dcterms:created>
  <dcterms:modified xsi:type="dcterms:W3CDTF">2024-08-27T14:51:06Z</dcterms:modified>
</cp:coreProperties>
</file>